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9.xml" ContentType="application/vnd.openxmlformats-officedocument.drawingml.chart+xml"/>
  <Override PartName="/ppt/notesSlides/notesSlide38.xml" ContentType="application/vnd.openxmlformats-officedocument.presentationml.notesSlide+xml"/>
  <Override PartName="/ppt/charts/chart10.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306" r:id="rId6"/>
    <p:sldId id="319" r:id="rId7"/>
    <p:sldId id="296" r:id="rId8"/>
    <p:sldId id="257" r:id="rId9"/>
    <p:sldId id="258" r:id="rId10"/>
    <p:sldId id="259" r:id="rId11"/>
    <p:sldId id="299" r:id="rId12"/>
    <p:sldId id="260" r:id="rId13"/>
    <p:sldId id="307" r:id="rId14"/>
    <p:sldId id="308" r:id="rId15"/>
    <p:sldId id="309" r:id="rId16"/>
    <p:sldId id="310" r:id="rId17"/>
    <p:sldId id="274" r:id="rId18"/>
    <p:sldId id="318" r:id="rId19"/>
    <p:sldId id="311" r:id="rId20"/>
    <p:sldId id="312" r:id="rId21"/>
    <p:sldId id="313" r:id="rId22"/>
    <p:sldId id="314" r:id="rId23"/>
    <p:sldId id="315" r:id="rId24"/>
    <p:sldId id="316" r:id="rId25"/>
    <p:sldId id="317" r:id="rId26"/>
    <p:sldId id="297" r:id="rId27"/>
    <p:sldId id="298" r:id="rId28"/>
    <p:sldId id="277" r:id="rId29"/>
    <p:sldId id="300" r:id="rId30"/>
    <p:sldId id="278" r:id="rId31"/>
    <p:sldId id="279" r:id="rId32"/>
    <p:sldId id="281" r:id="rId33"/>
    <p:sldId id="283" r:id="rId34"/>
    <p:sldId id="282" r:id="rId35"/>
    <p:sldId id="284" r:id="rId36"/>
    <p:sldId id="301" r:id="rId37"/>
    <p:sldId id="302" r:id="rId38"/>
    <p:sldId id="304" r:id="rId39"/>
    <p:sldId id="303" r:id="rId40"/>
    <p:sldId id="287" r:id="rId41"/>
    <p:sldId id="290" r:id="rId42"/>
    <p:sldId id="291" r:id="rId43"/>
    <p:sldId id="289" r:id="rId44"/>
    <p:sldId id="292" r:id="rId45"/>
    <p:sldId id="305" r:id="rId46"/>
    <p:sldId id="293" r:id="rId47"/>
    <p:sldId id="280" r:id="rId48"/>
    <p:sldId id="294" r:id="rId4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72C8E-75FB-A534-9EF7-F30FFFB8C2BF}" v="16" dt="2020-12-04T14:17:06.156"/>
    <p1510:client id="{3E9D8DA4-0C87-37BA-BCD1-F657D5B9D9A2}" v="1272" dt="2020-11-30T12:22:53.366"/>
    <p1510:client id="{8A5B4A76-7253-191B-C9F1-B3AB198F24D4}" v="252" dt="2020-12-07T15:18:26.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456" autoAdjust="0"/>
  </p:normalViewPr>
  <p:slideViewPr>
    <p:cSldViewPr>
      <p:cViewPr>
        <p:scale>
          <a:sx n="60" d="100"/>
          <a:sy n="60" d="100"/>
        </p:scale>
        <p:origin x="-702" y="-19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e van Essen" userId="S::emile.vanessen@worldsustainabilityfund.org::3189da97-e0ea-4314-a250-a1f8c02c343a" providerId="AD" clId="Web-{32772C8E-75FB-A534-9EF7-F30FFFB8C2BF}"/>
    <pc:docChg chg="modSld">
      <pc:chgData name="Emile van Essen" userId="S::emile.vanessen@worldsustainabilityfund.org::3189da97-e0ea-4314-a250-a1f8c02c343a" providerId="AD" clId="Web-{32772C8E-75FB-A534-9EF7-F30FFFB8C2BF}" dt="2020-12-04T14:17:06.156" v="14" actId="1076"/>
      <pc:docMkLst>
        <pc:docMk/>
      </pc:docMkLst>
      <pc:sldChg chg="modSp">
        <pc:chgData name="Emile van Essen" userId="S::emile.vanessen@worldsustainabilityfund.org::3189da97-e0ea-4314-a250-a1f8c02c343a" providerId="AD" clId="Web-{32772C8E-75FB-A534-9EF7-F30FFFB8C2BF}" dt="2020-12-04T14:17:06.156" v="14" actId="1076"/>
        <pc:sldMkLst>
          <pc:docMk/>
          <pc:sldMk cId="0" sldId="256"/>
        </pc:sldMkLst>
        <pc:spChg chg="mod">
          <ac:chgData name="Emile van Essen" userId="S::emile.vanessen@worldsustainabilityfund.org::3189da97-e0ea-4314-a250-a1f8c02c343a" providerId="AD" clId="Web-{32772C8E-75FB-A534-9EF7-F30FFFB8C2BF}" dt="2020-12-04T14:17:06.156" v="14" actId="1076"/>
          <ac:spMkLst>
            <pc:docMk/>
            <pc:sldMk cId="0" sldId="256"/>
            <ac:spMk id="2" creationId="{951C054E-EC9F-452A-BCAE-A0EC00EAFA0F}"/>
          </ac:spMkLst>
        </pc:spChg>
      </pc:sldChg>
    </pc:docChg>
  </pc:docChgLst>
  <pc:docChgLst>
    <pc:chgData name="Emile van Essen" userId="S::emile.vanessen@worldsustainabilityfund.org::3189da97-e0ea-4314-a250-a1f8c02c343a" providerId="AD" clId="Web-{8A5B4A76-7253-191B-C9F1-B3AB198F24D4}"/>
    <pc:docChg chg="modSld">
      <pc:chgData name="Emile van Essen" userId="S::emile.vanessen@worldsustainabilityfund.org::3189da97-e0ea-4314-a250-a1f8c02c343a" providerId="AD" clId="Web-{8A5B4A76-7253-191B-C9F1-B3AB198F24D4}" dt="2020-12-07T15:18:26.693" v="250" actId="20577"/>
      <pc:docMkLst>
        <pc:docMk/>
      </pc:docMkLst>
      <pc:sldChg chg="addSp delSp modSp">
        <pc:chgData name="Emile van Essen" userId="S::emile.vanessen@worldsustainabilityfund.org::3189da97-e0ea-4314-a250-a1f8c02c343a" providerId="AD" clId="Web-{8A5B4A76-7253-191B-C9F1-B3AB198F24D4}" dt="2020-12-07T15:18:26.693" v="249" actId="20577"/>
        <pc:sldMkLst>
          <pc:docMk/>
          <pc:sldMk cId="0" sldId="296"/>
        </pc:sldMkLst>
        <pc:spChg chg="mod">
          <ac:chgData name="Emile van Essen" userId="S::emile.vanessen@worldsustainabilityfund.org::3189da97-e0ea-4314-a250-a1f8c02c343a" providerId="AD" clId="Web-{8A5B4A76-7253-191B-C9F1-B3AB198F24D4}" dt="2020-12-07T15:18:26.693" v="249" actId="20577"/>
          <ac:spMkLst>
            <pc:docMk/>
            <pc:sldMk cId="0" sldId="296"/>
            <ac:spMk id="3" creationId="{00000000-0000-0000-0000-000000000000}"/>
          </ac:spMkLst>
        </pc:spChg>
        <pc:spChg chg="add del">
          <ac:chgData name="Emile van Essen" userId="S::emile.vanessen@worldsustainabilityfund.org::3189da97-e0ea-4314-a250-a1f8c02c343a" providerId="AD" clId="Web-{8A5B4A76-7253-191B-C9F1-B3AB198F24D4}" dt="2020-12-07T15:13:49.487" v="192"/>
          <ac:spMkLst>
            <pc:docMk/>
            <pc:sldMk cId="0" sldId="296"/>
            <ac:spMk id="5" creationId="{F6E2FA4F-B382-4DAC-B955-5EB39E7C347D}"/>
          </ac:spMkLst>
        </pc:spChg>
        <pc:spChg chg="add del">
          <ac:chgData name="Emile van Essen" userId="S::emile.vanessen@worldsustainabilityfund.org::3189da97-e0ea-4314-a250-a1f8c02c343a" providerId="AD" clId="Web-{8A5B4A76-7253-191B-C9F1-B3AB198F24D4}" dt="2020-12-07T15:13:53.800" v="193"/>
          <ac:spMkLst>
            <pc:docMk/>
            <pc:sldMk cId="0" sldId="296"/>
            <ac:spMk id="6" creationId="{00CEF05D-1F8C-49B6-95DF-9A741DBE9B52}"/>
          </ac:spMkLst>
        </pc:spChg>
        <pc:spChg chg="add del mod">
          <ac:chgData name="Emile van Essen" userId="S::emile.vanessen@worldsustainabilityfund.org::3189da97-e0ea-4314-a250-a1f8c02c343a" providerId="AD" clId="Web-{8A5B4A76-7253-191B-C9F1-B3AB198F24D4}" dt="2020-12-07T15:13:45.128" v="191"/>
          <ac:spMkLst>
            <pc:docMk/>
            <pc:sldMk cId="0" sldId="296"/>
            <ac:spMk id="15" creationId="{86041AA0-D54B-4869-B8AE-16D2B8DA9254}"/>
          </ac:spMkLst>
        </pc:spChg>
      </pc:sldChg>
      <pc:sldChg chg="modSp">
        <pc:chgData name="Emile van Essen" userId="S::emile.vanessen@worldsustainabilityfund.org::3189da97-e0ea-4314-a250-a1f8c02c343a" providerId="AD" clId="Web-{8A5B4A76-7253-191B-C9F1-B3AB198F24D4}" dt="2020-12-07T15:10:51.626" v="155" actId="20577"/>
        <pc:sldMkLst>
          <pc:docMk/>
          <pc:sldMk cId="2728700298" sldId="319"/>
        </pc:sldMkLst>
        <pc:spChg chg="mod">
          <ac:chgData name="Emile van Essen" userId="S::emile.vanessen@worldsustainabilityfund.org::3189da97-e0ea-4314-a250-a1f8c02c343a" providerId="AD" clId="Web-{8A5B4A76-7253-191B-C9F1-B3AB198F24D4}" dt="2020-12-07T15:10:51.626" v="155" actId="20577"/>
          <ac:spMkLst>
            <pc:docMk/>
            <pc:sldMk cId="2728700298" sldId="319"/>
            <ac:spMk id="3" creationId="{59D0908E-C795-4D60-AE0E-CB675EFFC8F0}"/>
          </ac:spMkLst>
        </pc:spChg>
        <pc:picChg chg="mod">
          <ac:chgData name="Emile van Essen" userId="S::emile.vanessen@worldsustainabilityfund.org::3189da97-e0ea-4314-a250-a1f8c02c343a" providerId="AD" clId="Web-{8A5B4A76-7253-191B-C9F1-B3AB198F24D4}" dt="2020-12-07T15:05:58.326" v="61" actId="1076"/>
          <ac:picMkLst>
            <pc:docMk/>
            <pc:sldMk cId="2728700298" sldId="319"/>
            <ac:picMk id="4" creationId="{FB9F5035-5D3F-40CF-AC76-85BAD3872E9E}"/>
          </ac:picMkLst>
        </pc:picChg>
      </pc:sldChg>
    </pc:docChg>
  </pc:docChgLst>
  <pc:docChgLst>
    <pc:chgData name="Emile van Essen" userId="S::emile.vanessen@worldsustainabilityfund.org::3189da97-e0ea-4314-a250-a1f8c02c343a" providerId="AD" clId="Web-{3E9D8DA4-0C87-37BA-BCD1-F657D5B9D9A2}"/>
    <pc:docChg chg="addSld modSld sldOrd">
      <pc:chgData name="Emile van Essen" userId="S::emile.vanessen@worldsustainabilityfund.org::3189da97-e0ea-4314-a250-a1f8c02c343a" providerId="AD" clId="Web-{3E9D8DA4-0C87-37BA-BCD1-F657D5B9D9A2}" dt="2020-11-30T12:22:53.366" v="1266" actId="20577"/>
      <pc:docMkLst>
        <pc:docMk/>
      </pc:docMkLst>
      <pc:sldChg chg="addSp modSp">
        <pc:chgData name="Emile van Essen" userId="S::emile.vanessen@worldsustainabilityfund.org::3189da97-e0ea-4314-a250-a1f8c02c343a" providerId="AD" clId="Web-{3E9D8DA4-0C87-37BA-BCD1-F657D5B9D9A2}" dt="2020-11-30T11:43:14.894" v="260" actId="20577"/>
        <pc:sldMkLst>
          <pc:docMk/>
          <pc:sldMk cId="0" sldId="256"/>
        </pc:sldMkLst>
        <pc:spChg chg="add mod">
          <ac:chgData name="Emile van Essen" userId="S::emile.vanessen@worldsustainabilityfund.org::3189da97-e0ea-4314-a250-a1f8c02c343a" providerId="AD" clId="Web-{3E9D8DA4-0C87-37BA-BCD1-F657D5B9D9A2}" dt="2020-11-30T11:42:52.847" v="235" actId="1076"/>
          <ac:spMkLst>
            <pc:docMk/>
            <pc:sldMk cId="0" sldId="256"/>
            <ac:spMk id="2" creationId="{951C054E-EC9F-452A-BCAE-A0EC00EAFA0F}"/>
          </ac:spMkLst>
        </pc:spChg>
        <pc:spChg chg="mod">
          <ac:chgData name="Emile van Essen" userId="S::emile.vanessen@worldsustainabilityfund.org::3189da97-e0ea-4314-a250-a1f8c02c343a" providerId="AD" clId="Web-{3E9D8DA4-0C87-37BA-BCD1-F657D5B9D9A2}" dt="2020-11-30T11:43:14.894" v="260" actId="20577"/>
          <ac:spMkLst>
            <pc:docMk/>
            <pc:sldMk cId="0" sldId="256"/>
            <ac:spMk id="14" creationId="{00000000-0000-0000-0000-000000000000}"/>
          </ac:spMkLst>
        </pc:spChg>
      </pc:sldChg>
      <pc:sldChg chg="addSp modSp new ord">
        <pc:chgData name="Emile van Essen" userId="S::emile.vanessen@worldsustainabilityfund.org::3189da97-e0ea-4314-a250-a1f8c02c343a" providerId="AD" clId="Web-{3E9D8DA4-0C87-37BA-BCD1-F657D5B9D9A2}" dt="2020-11-30T12:22:50.428" v="1264" actId="20577"/>
        <pc:sldMkLst>
          <pc:docMk/>
          <pc:sldMk cId="2728700298" sldId="319"/>
        </pc:sldMkLst>
        <pc:spChg chg="mod">
          <ac:chgData name="Emile van Essen" userId="S::emile.vanessen@worldsustainabilityfund.org::3189da97-e0ea-4314-a250-a1f8c02c343a" providerId="AD" clId="Web-{3E9D8DA4-0C87-37BA-BCD1-F657D5B9D9A2}" dt="2020-11-30T11:44:06.473" v="279" actId="20577"/>
          <ac:spMkLst>
            <pc:docMk/>
            <pc:sldMk cId="2728700298" sldId="319"/>
            <ac:spMk id="2" creationId="{086C45F7-5B4B-4CBA-B7E7-72C9DF15F3E1}"/>
          </ac:spMkLst>
        </pc:spChg>
        <pc:spChg chg="mod">
          <ac:chgData name="Emile van Essen" userId="S::emile.vanessen@worldsustainabilityfund.org::3189da97-e0ea-4314-a250-a1f8c02c343a" providerId="AD" clId="Web-{3E9D8DA4-0C87-37BA-BCD1-F657D5B9D9A2}" dt="2020-11-30T12:22:50.428" v="1264" actId="20577"/>
          <ac:spMkLst>
            <pc:docMk/>
            <pc:sldMk cId="2728700298" sldId="319"/>
            <ac:spMk id="3" creationId="{59D0908E-C795-4D60-AE0E-CB675EFFC8F0}"/>
          </ac:spMkLst>
        </pc:spChg>
        <pc:grpChg chg="add ord">
          <ac:chgData name="Emile van Essen" userId="S::emile.vanessen@worldsustainabilityfund.org::3189da97-e0ea-4314-a250-a1f8c02c343a" providerId="AD" clId="Web-{3E9D8DA4-0C87-37BA-BCD1-F657D5B9D9A2}" dt="2020-11-30T12:17:19.203" v="1140"/>
          <ac:grpSpMkLst>
            <pc:docMk/>
            <pc:sldMk cId="2728700298" sldId="319"/>
            <ac:grpSpMk id="8" creationId="{8B40FB3D-CAF5-40D0-9B9D-052EC0A29F4E}"/>
          </ac:grpSpMkLst>
        </pc:grpChg>
        <pc:picChg chg="add mod ord">
          <ac:chgData name="Emile van Essen" userId="S::emile.vanessen@worldsustainabilityfund.org::3189da97-e0ea-4314-a250-a1f8c02c343a" providerId="AD" clId="Web-{3E9D8DA4-0C87-37BA-BCD1-F657D5B9D9A2}" dt="2020-11-30T12:16:55.718" v="1138" actId="1076"/>
          <ac:picMkLst>
            <pc:docMk/>
            <pc:sldMk cId="2728700298" sldId="319"/>
            <ac:picMk id="4" creationId="{FB9F5035-5D3F-40CF-AC76-85BAD3872E9E}"/>
          </ac:picMkLst>
        </pc:picChg>
      </pc:sldChg>
    </pc:docChg>
  </pc:docChgLst>
  <pc:docChgLst>
    <pc:chgData clId="Web-{32772C8E-75FB-A534-9EF7-F30FFFB8C2BF}"/>
    <pc:docChg chg="modSld">
      <pc:chgData name="" userId="" providerId="" clId="Web-{32772C8E-75FB-A534-9EF7-F30FFFB8C2BF}" dt="2020-12-04T14:14:00.654" v="0" actId="14100"/>
      <pc:docMkLst>
        <pc:docMk/>
      </pc:docMkLst>
      <pc:sldChg chg="modSp">
        <pc:chgData name="" userId="" providerId="" clId="Web-{32772C8E-75FB-A534-9EF7-F30FFFB8C2BF}" dt="2020-12-04T14:14:00.654" v="0" actId="14100"/>
        <pc:sldMkLst>
          <pc:docMk/>
          <pc:sldMk cId="0" sldId="256"/>
        </pc:sldMkLst>
        <pc:spChg chg="mod">
          <ac:chgData name="" userId="" providerId="" clId="Web-{32772C8E-75FB-A534-9EF7-F30FFFB8C2BF}" dt="2020-12-04T14:14:00.654" v="0" actId="14100"/>
          <ac:spMkLst>
            <pc:docMk/>
            <pc:sldMk cId="0" sldId="256"/>
            <ac:spMk id="2" creationId="{951C054E-EC9F-452A-BCAE-A0EC00EAFA0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Emile\Documents\00000000%20-%201.%20WSF\NEW%20FINANCE%20AND%20TAX%20BLUE%20PRINT\WL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p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mile\Documents\00000000%20-%201.%20WSF\NEW%20FINANCE%20AND%20TAX%20BLUE%20PRINT\WLF.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mile\Documents\00000000%20-%201.%20WSF\NEW%20FINANCE%20AND%20TAX%20BLUE%20PRINT\WLF.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mile\Documents\00000000%20-%201.%20WSF\NEW%20FINANCE%20AND%20TAX%20BLUE%20PRINT\WL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nl-NL" sz="2400"/>
              <a:t>Inflation % 1900 - 2014</a:t>
            </a:r>
          </a:p>
        </c:rich>
      </c:tx>
      <c:overlay val="0"/>
    </c:title>
    <c:autoTitleDeleted val="0"/>
    <c:plotArea>
      <c:layout/>
      <c:lineChart>
        <c:grouping val="stacked"/>
        <c:varyColors val="0"/>
        <c:ser>
          <c:idx val="1"/>
          <c:order val="0"/>
          <c:tx>
            <c:strRef>
              <c:f>inflatie!$G$7</c:f>
              <c:strCache>
                <c:ptCount val="1"/>
                <c:pt idx="0">
                  <c:v>%</c:v>
                </c:pt>
              </c:strCache>
            </c:strRef>
          </c:tx>
          <c:marker>
            <c:symbol val="none"/>
          </c:marker>
          <c:cat>
            <c:numRef>
              <c:f>inflatie!$B$8:$B$121</c:f>
              <c:numCache>
                <c:formatCode>General</c:formatCode>
                <c:ptCount val="114"/>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numCache>
            </c:numRef>
          </c:cat>
          <c:val>
            <c:numRef>
              <c:f>inflatie!$G$8:$G$121</c:f>
              <c:numCache>
                <c:formatCode>General</c:formatCode>
                <c:ptCount val="114"/>
                <c:pt idx="1">
                  <c:v>6.1</c:v>
                </c:pt>
                <c:pt idx="2">
                  <c:v>-2.9</c:v>
                </c:pt>
                <c:pt idx="3">
                  <c:v>0</c:v>
                </c:pt>
                <c:pt idx="4">
                  <c:v>2.9</c:v>
                </c:pt>
                <c:pt idx="5">
                  <c:v>0</c:v>
                </c:pt>
                <c:pt idx="6">
                  <c:v>0</c:v>
                </c:pt>
                <c:pt idx="7">
                  <c:v>1.4</c:v>
                </c:pt>
                <c:pt idx="8">
                  <c:v>2.8</c:v>
                </c:pt>
                <c:pt idx="9">
                  <c:v>-1.4</c:v>
                </c:pt>
                <c:pt idx="10">
                  <c:v>2.8</c:v>
                </c:pt>
                <c:pt idx="11">
                  <c:v>1.4</c:v>
                </c:pt>
                <c:pt idx="12">
                  <c:v>1.3</c:v>
                </c:pt>
                <c:pt idx="13">
                  <c:v>1.3</c:v>
                </c:pt>
                <c:pt idx="14">
                  <c:v>0</c:v>
                </c:pt>
                <c:pt idx="15">
                  <c:v>14.3</c:v>
                </c:pt>
                <c:pt idx="16">
                  <c:v>11.4</c:v>
                </c:pt>
                <c:pt idx="17">
                  <c:v>6.1</c:v>
                </c:pt>
                <c:pt idx="18">
                  <c:v>19.2</c:v>
                </c:pt>
                <c:pt idx="19">
                  <c:v>8.9</c:v>
                </c:pt>
                <c:pt idx="20">
                  <c:v>10.4</c:v>
                </c:pt>
                <c:pt idx="21">
                  <c:v>-13.4</c:v>
                </c:pt>
                <c:pt idx="22">
                  <c:v>-10.9</c:v>
                </c:pt>
                <c:pt idx="23">
                  <c:v>-4.3</c:v>
                </c:pt>
                <c:pt idx="24">
                  <c:v>0.9</c:v>
                </c:pt>
                <c:pt idx="25">
                  <c:v>-0.9</c:v>
                </c:pt>
                <c:pt idx="26">
                  <c:v>-3.6</c:v>
                </c:pt>
                <c:pt idx="27">
                  <c:v>0</c:v>
                </c:pt>
                <c:pt idx="28">
                  <c:v>0.9</c:v>
                </c:pt>
                <c:pt idx="29">
                  <c:v>-0.9</c:v>
                </c:pt>
                <c:pt idx="30">
                  <c:v>-3.8</c:v>
                </c:pt>
                <c:pt idx="31">
                  <c:v>-5.9</c:v>
                </c:pt>
                <c:pt idx="32">
                  <c:v>-7.3</c:v>
                </c:pt>
                <c:pt idx="33">
                  <c:v>-1.1000000000000001</c:v>
                </c:pt>
                <c:pt idx="34">
                  <c:v>0</c:v>
                </c:pt>
                <c:pt idx="35">
                  <c:v>-3.4</c:v>
                </c:pt>
                <c:pt idx="36">
                  <c:v>-2.4</c:v>
                </c:pt>
                <c:pt idx="37">
                  <c:v>2.4</c:v>
                </c:pt>
                <c:pt idx="38">
                  <c:v>2.4</c:v>
                </c:pt>
                <c:pt idx="39">
                  <c:v>1.1000000000000001</c:v>
                </c:pt>
                <c:pt idx="40">
                  <c:v>14.7</c:v>
                </c:pt>
                <c:pt idx="41">
                  <c:v>14.5</c:v>
                </c:pt>
                <c:pt idx="42">
                  <c:v>7.5</c:v>
                </c:pt>
                <c:pt idx="43">
                  <c:v>3.5</c:v>
                </c:pt>
                <c:pt idx="44">
                  <c:v>2.7</c:v>
                </c:pt>
                <c:pt idx="45">
                  <c:v>15</c:v>
                </c:pt>
                <c:pt idx="46">
                  <c:v>9.1</c:v>
                </c:pt>
                <c:pt idx="47">
                  <c:v>3.6</c:v>
                </c:pt>
                <c:pt idx="48">
                  <c:v>3.5</c:v>
                </c:pt>
                <c:pt idx="49">
                  <c:v>6.3</c:v>
                </c:pt>
                <c:pt idx="50">
                  <c:v>9.1</c:v>
                </c:pt>
                <c:pt idx="51">
                  <c:v>9.6</c:v>
                </c:pt>
                <c:pt idx="52">
                  <c:v>0</c:v>
                </c:pt>
                <c:pt idx="53">
                  <c:v>0</c:v>
                </c:pt>
                <c:pt idx="54">
                  <c:v>4</c:v>
                </c:pt>
                <c:pt idx="55">
                  <c:v>1.9</c:v>
                </c:pt>
                <c:pt idx="56">
                  <c:v>1.9</c:v>
                </c:pt>
                <c:pt idx="57">
                  <c:v>6.5</c:v>
                </c:pt>
                <c:pt idx="58">
                  <c:v>1.7000000000000084</c:v>
                </c:pt>
                <c:pt idx="59">
                  <c:v>0.9</c:v>
                </c:pt>
                <c:pt idx="60">
                  <c:v>2.5</c:v>
                </c:pt>
                <c:pt idx="61">
                  <c:v>1.7000000000000084</c:v>
                </c:pt>
                <c:pt idx="62">
                  <c:v>1.9</c:v>
                </c:pt>
                <c:pt idx="63">
                  <c:v>3.8</c:v>
                </c:pt>
                <c:pt idx="64">
                  <c:v>5.5</c:v>
                </c:pt>
                <c:pt idx="65">
                  <c:v>5.2</c:v>
                </c:pt>
                <c:pt idx="66">
                  <c:v>5.8</c:v>
                </c:pt>
                <c:pt idx="67">
                  <c:v>3.1</c:v>
                </c:pt>
                <c:pt idx="68">
                  <c:v>3.7</c:v>
                </c:pt>
                <c:pt idx="69">
                  <c:v>7.5</c:v>
                </c:pt>
                <c:pt idx="70">
                  <c:v>4.4000000000000004</c:v>
                </c:pt>
                <c:pt idx="71">
                  <c:v>7.6</c:v>
                </c:pt>
                <c:pt idx="72">
                  <c:v>7.8</c:v>
                </c:pt>
                <c:pt idx="73">
                  <c:v>8</c:v>
                </c:pt>
                <c:pt idx="74">
                  <c:v>9.6</c:v>
                </c:pt>
                <c:pt idx="75">
                  <c:v>10.200000000000001</c:v>
                </c:pt>
                <c:pt idx="76">
                  <c:v>8.8000000000000007</c:v>
                </c:pt>
                <c:pt idx="77">
                  <c:v>6.7</c:v>
                </c:pt>
                <c:pt idx="78">
                  <c:v>4.0999999999999996</c:v>
                </c:pt>
                <c:pt idx="79">
                  <c:v>4.2</c:v>
                </c:pt>
                <c:pt idx="80">
                  <c:v>6.5</c:v>
                </c:pt>
                <c:pt idx="81">
                  <c:v>6.7</c:v>
                </c:pt>
                <c:pt idx="82">
                  <c:v>6</c:v>
                </c:pt>
                <c:pt idx="83">
                  <c:v>2.8</c:v>
                </c:pt>
                <c:pt idx="84">
                  <c:v>3.3</c:v>
                </c:pt>
                <c:pt idx="85">
                  <c:v>2.2999999999999998</c:v>
                </c:pt>
                <c:pt idx="86">
                  <c:v>0.2</c:v>
                </c:pt>
                <c:pt idx="87">
                  <c:v>-0.5</c:v>
                </c:pt>
                <c:pt idx="88">
                  <c:v>0.70000000000000062</c:v>
                </c:pt>
                <c:pt idx="89">
                  <c:v>1.1000000000000001</c:v>
                </c:pt>
                <c:pt idx="90">
                  <c:v>2.5</c:v>
                </c:pt>
                <c:pt idx="91">
                  <c:v>3.9</c:v>
                </c:pt>
                <c:pt idx="92">
                  <c:v>3.7</c:v>
                </c:pt>
                <c:pt idx="93">
                  <c:v>2.1</c:v>
                </c:pt>
                <c:pt idx="94">
                  <c:v>2.8</c:v>
                </c:pt>
                <c:pt idx="95">
                  <c:v>1.8</c:v>
                </c:pt>
                <c:pt idx="96">
                  <c:v>2.1</c:v>
                </c:pt>
                <c:pt idx="97">
                  <c:v>2.2000000000000002</c:v>
                </c:pt>
                <c:pt idx="98">
                  <c:v>1.9</c:v>
                </c:pt>
                <c:pt idx="99">
                  <c:v>2.2000000000000002</c:v>
                </c:pt>
                <c:pt idx="100">
                  <c:v>2.5</c:v>
                </c:pt>
                <c:pt idx="101">
                  <c:v>4.5999999999999996</c:v>
                </c:pt>
                <c:pt idx="102">
                  <c:v>3.4</c:v>
                </c:pt>
                <c:pt idx="103">
                  <c:v>2.1</c:v>
                </c:pt>
                <c:pt idx="104">
                  <c:v>1.2</c:v>
                </c:pt>
                <c:pt idx="105">
                  <c:v>1.7000000000000084</c:v>
                </c:pt>
                <c:pt idx="106">
                  <c:v>1.1000000000000001</c:v>
                </c:pt>
                <c:pt idx="107">
                  <c:v>1.6</c:v>
                </c:pt>
                <c:pt idx="108">
                  <c:v>2.5</c:v>
                </c:pt>
                <c:pt idx="109">
                  <c:v>1.2</c:v>
                </c:pt>
                <c:pt idx="110">
                  <c:v>1.3</c:v>
                </c:pt>
                <c:pt idx="111">
                  <c:v>2.2999999999999998</c:v>
                </c:pt>
                <c:pt idx="112">
                  <c:v>2.5</c:v>
                </c:pt>
                <c:pt idx="113">
                  <c:v>2.5</c:v>
                </c:pt>
              </c:numCache>
            </c:numRef>
          </c:val>
          <c:smooth val="0"/>
          <c:extLst>
            <c:ext xmlns:c16="http://schemas.microsoft.com/office/drawing/2014/chart" uri="{C3380CC4-5D6E-409C-BE32-E72D297353CC}">
              <c16:uniqueId val="{00000000-BDB1-4F95-AADD-816B039C7F0B}"/>
            </c:ext>
          </c:extLst>
        </c:ser>
        <c:dLbls>
          <c:showLegendKey val="0"/>
          <c:showVal val="0"/>
          <c:showCatName val="0"/>
          <c:showSerName val="0"/>
          <c:showPercent val="0"/>
          <c:showBubbleSize val="0"/>
        </c:dLbls>
        <c:smooth val="0"/>
        <c:axId val="59395072"/>
        <c:axId val="59494784"/>
      </c:lineChart>
      <c:dateAx>
        <c:axId val="59395072"/>
        <c:scaling>
          <c:orientation val="minMax"/>
        </c:scaling>
        <c:delete val="0"/>
        <c:axPos val="b"/>
        <c:numFmt formatCode="General" sourceLinked="1"/>
        <c:majorTickMark val="none"/>
        <c:minorTickMark val="none"/>
        <c:tickLblPos val="nextTo"/>
        <c:txPr>
          <a:bodyPr/>
          <a:lstStyle/>
          <a:p>
            <a:pPr>
              <a:defRPr sz="1800"/>
            </a:pPr>
            <a:endParaRPr lang="en-US"/>
          </a:p>
        </c:txPr>
        <c:crossAx val="59494784"/>
        <c:crosses val="autoZero"/>
        <c:auto val="0"/>
        <c:lblOffset val="100"/>
        <c:baseTimeUnit val="days"/>
        <c:minorUnit val="1"/>
      </c:dateAx>
      <c:valAx>
        <c:axId val="59494784"/>
        <c:scaling>
          <c:orientation val="minMax"/>
        </c:scaling>
        <c:delete val="0"/>
        <c:axPos val="l"/>
        <c:majorGridlines/>
        <c:title>
          <c:tx>
            <c:rich>
              <a:bodyPr/>
              <a:lstStyle/>
              <a:p>
                <a:pPr>
                  <a:defRPr sz="2000"/>
                </a:pPr>
                <a:r>
                  <a:rPr lang="en-US" sz="2000"/>
                  <a:t>Inflation % per year</a:t>
                </a:r>
              </a:p>
            </c:rich>
          </c:tx>
          <c:overlay val="0"/>
        </c:title>
        <c:numFmt formatCode="General" sourceLinked="1"/>
        <c:majorTickMark val="none"/>
        <c:minorTickMark val="none"/>
        <c:tickLblPos val="nextTo"/>
        <c:txPr>
          <a:bodyPr/>
          <a:lstStyle/>
          <a:p>
            <a:pPr>
              <a:defRPr sz="1800"/>
            </a:pPr>
            <a:endParaRPr lang="en-US"/>
          </a:p>
        </c:txPr>
        <c:crossAx val="59395072"/>
        <c:crosses val="autoZero"/>
        <c:crossBetween val="between"/>
      </c:valAx>
    </c:plotArea>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ndard"/>
        <c:varyColors val="0"/>
        <c:ser>
          <c:idx val="0"/>
          <c:order val="0"/>
          <c:spPr>
            <a:ln w="57150">
              <a:solidFill>
                <a:schemeClr val="accent3">
                  <a:lumMod val="50000"/>
                </a:schemeClr>
              </a:solidFill>
            </a:ln>
          </c:spPr>
          <c:marker>
            <c:symbol val="none"/>
          </c:marker>
          <c:cat>
            <c:numRef>
              <c:f>inflatie!$F$124:$F$203</c:f>
              <c:numCache>
                <c:formatCode>General</c:formatCode>
                <c:ptCount val="8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numCache>
            </c:numRef>
          </c:cat>
          <c:val>
            <c:numRef>
              <c:f>inflatie!$L$124:$L$203</c:f>
              <c:numCache>
                <c:formatCode>0.00</c:formatCode>
                <c:ptCount val="80"/>
                <c:pt idx="0">
                  <c:v>23.483757074721471</c:v>
                </c:pt>
                <c:pt idx="1">
                  <c:v>23.464320983850889</c:v>
                </c:pt>
                <c:pt idx="2">
                  <c:v>23.434696833534211</c:v>
                </c:pt>
                <c:pt idx="3">
                  <c:v>23.657581369510254</c:v>
                </c:pt>
                <c:pt idx="4">
                  <c:v>21.037453946937923</c:v>
                </c:pt>
                <c:pt idx="5">
                  <c:v>18.708576575045747</c:v>
                </c:pt>
                <c:pt idx="6">
                  <c:v>17.729766116020826</c:v>
                </c:pt>
                <c:pt idx="7">
                  <c:v>17.42025973689281</c:v>
                </c:pt>
                <c:pt idx="8">
                  <c:v>17.238810311473326</c:v>
                </c:pt>
                <c:pt idx="9">
                  <c:v>15.208511487305808</c:v>
                </c:pt>
                <c:pt idx="10">
                  <c:v>14.137335426829861</c:v>
                </c:pt>
                <c:pt idx="11">
                  <c:v>13.820074270019377</c:v>
                </c:pt>
                <c:pt idx="12">
                  <c:v>13.508119322107778</c:v>
                </c:pt>
                <c:pt idx="13">
                  <c:v>12.845796840068212</c:v>
                </c:pt>
                <c:pt idx="14">
                  <c:v>11.890298180744621</c:v>
                </c:pt>
                <c:pt idx="15">
                  <c:v>10.942948654101023</c:v>
                </c:pt>
                <c:pt idx="16">
                  <c:v>11.030492243333832</c:v>
                </c:pt>
                <c:pt idx="17">
                  <c:v>11.107705689037168</c:v>
                </c:pt>
                <c:pt idx="18">
                  <c:v>10.7445691568955</c:v>
                </c:pt>
                <c:pt idx="19">
                  <c:v>10.59600994863535</c:v>
                </c:pt>
                <c:pt idx="20">
                  <c:v>10.439948682887403</c:v>
                </c:pt>
                <c:pt idx="21">
                  <c:v>9.8332628302956344</c:v>
                </c:pt>
                <c:pt idx="22">
                  <c:v>9.6857221694813003</c:v>
                </c:pt>
                <c:pt idx="23">
                  <c:v>9.6138330665292528</c:v>
                </c:pt>
                <c:pt idx="24">
                  <c:v>9.3748792041130962</c:v>
                </c:pt>
                <c:pt idx="25">
                  <c:v>9.2213385762745439</c:v>
                </c:pt>
                <c:pt idx="26">
                  <c:v>9.047391574719299</c:v>
                </c:pt>
                <c:pt idx="27">
                  <c:v>8.7145579681122989</c:v>
                </c:pt>
                <c:pt idx="28">
                  <c:v>8.2605782313086724</c:v>
                </c:pt>
                <c:pt idx="29">
                  <c:v>7.8499695740239783</c:v>
                </c:pt>
                <c:pt idx="30">
                  <c:v>7.4211078169712765</c:v>
                </c:pt>
                <c:pt idx="31">
                  <c:v>7.195684278911715</c:v>
                </c:pt>
                <c:pt idx="32">
                  <c:v>6.9398891428804514</c:v>
                </c:pt>
                <c:pt idx="33">
                  <c:v>6.4587696461919704</c:v>
                </c:pt>
                <c:pt idx="34">
                  <c:v>6.1852411115817034</c:v>
                </c:pt>
                <c:pt idx="35">
                  <c:v>5.7512212319533607</c:v>
                </c:pt>
                <c:pt idx="36">
                  <c:v>5.3342715119929505</c:v>
                </c:pt>
                <c:pt idx="37">
                  <c:v>4.9395422023960194</c:v>
                </c:pt>
                <c:pt idx="38">
                  <c:v>4.5053345032870755</c:v>
                </c:pt>
                <c:pt idx="39">
                  <c:v>4.0885602422484375</c:v>
                </c:pt>
                <c:pt idx="40">
                  <c:v>3.7575683742958379</c:v>
                </c:pt>
                <c:pt idx="41">
                  <c:v>3.5218474682118277</c:v>
                </c:pt>
                <c:pt idx="42">
                  <c:v>3.3846924047608167</c:v>
                </c:pt>
                <c:pt idx="43">
                  <c:v>3.2471998848081491</c:v>
                </c:pt>
                <c:pt idx="44">
                  <c:v>3.0482149409058201</c:v>
                </c:pt>
                <c:pt idx="45">
                  <c:v>2.8561608161920797</c:v>
                </c:pt>
                <c:pt idx="46">
                  <c:v>2.6956355413436488</c:v>
                </c:pt>
                <c:pt idx="47">
                  <c:v>2.6214237126750812</c:v>
                </c:pt>
                <c:pt idx="48">
                  <c:v>2.5383534414795603</c:v>
                </c:pt>
                <c:pt idx="49">
                  <c:v>2.482554758888428</c:v>
                </c:pt>
                <c:pt idx="50">
                  <c:v>2.4784369647109834</c:v>
                </c:pt>
                <c:pt idx="51">
                  <c:v>2.4906718439443951</c:v>
                </c:pt>
                <c:pt idx="52">
                  <c:v>2.4732301643649532</c:v>
                </c:pt>
                <c:pt idx="53">
                  <c:v>2.4462879807219111</c:v>
                </c:pt>
                <c:pt idx="54">
                  <c:v>2.3873593942017237</c:v>
                </c:pt>
                <c:pt idx="55">
                  <c:v>2.2986509331900167</c:v>
                </c:pt>
                <c:pt idx="56">
                  <c:v>2.2164251153494177</c:v>
                </c:pt>
                <c:pt idx="57">
                  <c:v>2.1716976589996482</c:v>
                </c:pt>
                <c:pt idx="58">
                  <c:v>2.1134533468526095</c:v>
                </c:pt>
                <c:pt idx="59">
                  <c:v>2.0764029621509708</c:v>
                </c:pt>
                <c:pt idx="60">
                  <c:v>2.0335793248453031</c:v>
                </c:pt>
                <c:pt idx="61">
                  <c:v>1.9906486688791081</c:v>
                </c:pt>
                <c:pt idx="62">
                  <c:v>1.9531194722158101</c:v>
                </c:pt>
                <c:pt idx="63">
                  <c:v>1.9116966549475776</c:v>
                </c:pt>
                <c:pt idx="64">
                  <c:v>1.8651639263452331</c:v>
                </c:pt>
                <c:pt idx="65">
                  <c:v>1.7833141804840336</c:v>
                </c:pt>
                <c:pt idx="66">
                  <c:v>1.7254174552249284</c:v>
                </c:pt>
                <c:pt idx="67">
                  <c:v>1.6893290177781648</c:v>
                </c:pt>
                <c:pt idx="68">
                  <c:v>1.6695818222461081</c:v>
                </c:pt>
                <c:pt idx="69">
                  <c:v>1.6415050247959135</c:v>
                </c:pt>
                <c:pt idx="70">
                  <c:v>1.6228538962297785</c:v>
                </c:pt>
                <c:pt idx="71">
                  <c:v>1.5971673829076078</c:v>
                </c:pt>
                <c:pt idx="72">
                  <c:v>1.5583433382208061</c:v>
                </c:pt>
                <c:pt idx="73">
                  <c:v>1.5399968058764208</c:v>
                </c:pt>
                <c:pt idx="74">
                  <c:v>1.5206473861689629</c:v>
                </c:pt>
                <c:pt idx="75">
                  <c:v>1.4858677970567074</c:v>
                </c:pt>
                <c:pt idx="76">
                  <c:v>1.4502575564373861</c:v>
                </c:pt>
                <c:pt idx="77">
                  <c:v>1.4147669126673128</c:v>
                </c:pt>
                <c:pt idx="78">
                  <c:v>1.380260402602266</c:v>
                </c:pt>
                <c:pt idx="79">
                  <c:v>1.3465955147339181</c:v>
                </c:pt>
              </c:numCache>
            </c:numRef>
          </c:val>
          <c:smooth val="0"/>
          <c:extLst>
            <c:ext xmlns:c16="http://schemas.microsoft.com/office/drawing/2014/chart" uri="{C3380CC4-5D6E-409C-BE32-E72D297353CC}">
              <c16:uniqueId val="{00000000-7865-454B-A3C2-A263EB1CC9CB}"/>
            </c:ext>
          </c:extLst>
        </c:ser>
        <c:dLbls>
          <c:showLegendKey val="0"/>
          <c:showVal val="0"/>
          <c:showCatName val="0"/>
          <c:showSerName val="0"/>
          <c:showPercent val="0"/>
          <c:showBubbleSize val="0"/>
        </c:dLbls>
        <c:smooth val="0"/>
        <c:axId val="66573824"/>
        <c:axId val="66575360"/>
      </c:lineChart>
      <c:catAx>
        <c:axId val="66573824"/>
        <c:scaling>
          <c:orientation val="minMax"/>
        </c:scaling>
        <c:delete val="0"/>
        <c:axPos val="b"/>
        <c:numFmt formatCode="General" sourceLinked="1"/>
        <c:majorTickMark val="out"/>
        <c:minorTickMark val="none"/>
        <c:tickLblPos val="nextTo"/>
        <c:txPr>
          <a:bodyPr/>
          <a:lstStyle/>
          <a:p>
            <a:pPr>
              <a:defRPr sz="2000" i="1"/>
            </a:pPr>
            <a:endParaRPr lang="en-US"/>
          </a:p>
        </c:txPr>
        <c:crossAx val="66575360"/>
        <c:crosses val="autoZero"/>
        <c:auto val="1"/>
        <c:lblAlgn val="ctr"/>
        <c:lblOffset val="100"/>
        <c:noMultiLvlLbl val="0"/>
      </c:catAx>
      <c:valAx>
        <c:axId val="66575360"/>
        <c:scaling>
          <c:orientation val="minMax"/>
        </c:scaling>
        <c:delete val="1"/>
        <c:axPos val="l"/>
        <c:majorGridlines/>
        <c:numFmt formatCode="0.00" sourceLinked="1"/>
        <c:majorTickMark val="out"/>
        <c:minorTickMark val="none"/>
        <c:tickLblPos val="none"/>
        <c:crossAx val="665738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3600"/>
          </a:pPr>
          <a:endParaRPr lang="en-US"/>
        </a:p>
      </c:txPr>
    </c:title>
    <c:autoTitleDeleted val="0"/>
    <c:plotArea>
      <c:layout/>
      <c:lineChart>
        <c:grouping val="standard"/>
        <c:varyColors val="0"/>
        <c:ser>
          <c:idx val="1"/>
          <c:order val="0"/>
          <c:tx>
            <c:v>Devaluation Factor</c:v>
          </c:tx>
          <c:marker>
            <c:symbol val="none"/>
          </c:marker>
          <c:cat>
            <c:numRef>
              <c:f>inflatie!$I$8:$I$121</c:f>
              <c:numCache>
                <c:formatCode>General</c:formatCode>
                <c:ptCount val="114"/>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numCache>
            </c:numRef>
          </c:cat>
          <c:val>
            <c:numRef>
              <c:f>inflatie!$K$8:$K$121</c:f>
              <c:numCache>
                <c:formatCode>0.00</c:formatCode>
                <c:ptCount val="114"/>
                <c:pt idx="0">
                  <c:v>1</c:v>
                </c:pt>
                <c:pt idx="1">
                  <c:v>1.0609999999999911</c:v>
                </c:pt>
                <c:pt idx="2">
                  <c:v>1.03</c:v>
                </c:pt>
                <c:pt idx="3">
                  <c:v>1.03</c:v>
                </c:pt>
                <c:pt idx="4">
                  <c:v>1.0609999999999911</c:v>
                </c:pt>
                <c:pt idx="5">
                  <c:v>1.0609999999999911</c:v>
                </c:pt>
                <c:pt idx="6">
                  <c:v>1.0609999999999911</c:v>
                </c:pt>
                <c:pt idx="7">
                  <c:v>1.0759999999999887</c:v>
                </c:pt>
                <c:pt idx="8">
                  <c:v>1.1059999999999888</c:v>
                </c:pt>
                <c:pt idx="9">
                  <c:v>1.091</c:v>
                </c:pt>
                <c:pt idx="10">
                  <c:v>1.121</c:v>
                </c:pt>
                <c:pt idx="11">
                  <c:v>1.1359999999999901</c:v>
                </c:pt>
                <c:pt idx="12">
                  <c:v>1.1520000000000001</c:v>
                </c:pt>
                <c:pt idx="13">
                  <c:v>1.167</c:v>
                </c:pt>
                <c:pt idx="14">
                  <c:v>1.167</c:v>
                </c:pt>
                <c:pt idx="15">
                  <c:v>1.3330000000000002</c:v>
                </c:pt>
                <c:pt idx="16">
                  <c:v>1.484999999999989</c:v>
                </c:pt>
                <c:pt idx="17">
                  <c:v>1.5759999999999887</c:v>
                </c:pt>
                <c:pt idx="18">
                  <c:v>1.879</c:v>
                </c:pt>
                <c:pt idx="19">
                  <c:v>2.0449999999999999</c:v>
                </c:pt>
                <c:pt idx="20">
                  <c:v>2.258</c:v>
                </c:pt>
                <c:pt idx="21">
                  <c:v>1.9550000000000001</c:v>
                </c:pt>
                <c:pt idx="22">
                  <c:v>1.742</c:v>
                </c:pt>
                <c:pt idx="23">
                  <c:v>1.6669999999999998</c:v>
                </c:pt>
                <c:pt idx="24">
                  <c:v>1.6819999999999911</c:v>
                </c:pt>
                <c:pt idx="25">
                  <c:v>1.6669999999999998</c:v>
                </c:pt>
                <c:pt idx="26">
                  <c:v>1.6059999999999888</c:v>
                </c:pt>
                <c:pt idx="27">
                  <c:v>1.6059999999999888</c:v>
                </c:pt>
                <c:pt idx="28">
                  <c:v>1.621</c:v>
                </c:pt>
                <c:pt idx="29">
                  <c:v>1.6059999999999888</c:v>
                </c:pt>
                <c:pt idx="30">
                  <c:v>1.544999999999991</c:v>
                </c:pt>
                <c:pt idx="31">
                  <c:v>1.454999999999989</c:v>
                </c:pt>
                <c:pt idx="32">
                  <c:v>1.3480000000000001</c:v>
                </c:pt>
                <c:pt idx="33">
                  <c:v>1.3330000000000002</c:v>
                </c:pt>
                <c:pt idx="34">
                  <c:v>1.3330000000000002</c:v>
                </c:pt>
                <c:pt idx="35">
                  <c:v>1.288</c:v>
                </c:pt>
                <c:pt idx="36">
                  <c:v>1.258</c:v>
                </c:pt>
                <c:pt idx="37">
                  <c:v>1.288</c:v>
                </c:pt>
                <c:pt idx="38">
                  <c:v>1.3180000000000001</c:v>
                </c:pt>
                <c:pt idx="39">
                  <c:v>1.3330000000000002</c:v>
                </c:pt>
                <c:pt idx="40">
                  <c:v>1.5289999999999904</c:v>
                </c:pt>
                <c:pt idx="41">
                  <c:v>1.751999999999984</c:v>
                </c:pt>
                <c:pt idx="42">
                  <c:v>1.8819999999999899</c:v>
                </c:pt>
                <c:pt idx="43">
                  <c:v>1.9480000000000091</c:v>
                </c:pt>
                <c:pt idx="44">
                  <c:v>2</c:v>
                </c:pt>
                <c:pt idx="45">
                  <c:v>2.3009999999999997</c:v>
                </c:pt>
                <c:pt idx="46">
                  <c:v>2.5099999999999998</c:v>
                </c:pt>
                <c:pt idx="47">
                  <c:v>2.6010000000000004</c:v>
                </c:pt>
                <c:pt idx="48">
                  <c:v>2.6930000000000001</c:v>
                </c:pt>
                <c:pt idx="49">
                  <c:v>2.863</c:v>
                </c:pt>
                <c:pt idx="50">
                  <c:v>3.1240000000000001</c:v>
                </c:pt>
                <c:pt idx="51">
                  <c:v>3.4249999999999998</c:v>
                </c:pt>
                <c:pt idx="52">
                  <c:v>3.4249999999999998</c:v>
                </c:pt>
                <c:pt idx="53">
                  <c:v>3.4249999999999998</c:v>
                </c:pt>
                <c:pt idx="54">
                  <c:v>3.5619999999999998</c:v>
                </c:pt>
                <c:pt idx="55">
                  <c:v>3.63</c:v>
                </c:pt>
                <c:pt idx="56">
                  <c:v>3.6989999999999998</c:v>
                </c:pt>
                <c:pt idx="57">
                  <c:v>3.9389999999999987</c:v>
                </c:pt>
                <c:pt idx="58">
                  <c:v>4.0069999999999997</c:v>
                </c:pt>
                <c:pt idx="59">
                  <c:v>4.0410000000000004</c:v>
                </c:pt>
                <c:pt idx="60">
                  <c:v>4.1439999999999975</c:v>
                </c:pt>
                <c:pt idx="61">
                  <c:v>4.2130000000000001</c:v>
                </c:pt>
                <c:pt idx="62">
                  <c:v>4.2939999999999996</c:v>
                </c:pt>
                <c:pt idx="63">
                  <c:v>4.4580000000000002</c:v>
                </c:pt>
                <c:pt idx="64">
                  <c:v>4.7030000000000003</c:v>
                </c:pt>
                <c:pt idx="65">
                  <c:v>4.9489999999999998</c:v>
                </c:pt>
                <c:pt idx="66">
                  <c:v>5.2350000000000003</c:v>
                </c:pt>
                <c:pt idx="67">
                  <c:v>5.399</c:v>
                </c:pt>
                <c:pt idx="68">
                  <c:v>5.5979999999999945</c:v>
                </c:pt>
                <c:pt idx="69">
                  <c:v>6.0149999999999855</c:v>
                </c:pt>
                <c:pt idx="70">
                  <c:v>6.2810000000000024</c:v>
                </c:pt>
                <c:pt idx="71">
                  <c:v>6.7549999999999955</c:v>
                </c:pt>
                <c:pt idx="72">
                  <c:v>7.2829999999999995</c:v>
                </c:pt>
                <c:pt idx="73">
                  <c:v>7.8649999999999745</c:v>
                </c:pt>
                <c:pt idx="74">
                  <c:v>8.6230000000000011</c:v>
                </c:pt>
                <c:pt idx="75">
                  <c:v>9.5020000000000007</c:v>
                </c:pt>
                <c:pt idx="76">
                  <c:v>10.339</c:v>
                </c:pt>
                <c:pt idx="77">
                  <c:v>11.031000000000001</c:v>
                </c:pt>
                <c:pt idx="78">
                  <c:v>11.478</c:v>
                </c:pt>
                <c:pt idx="79">
                  <c:v>11.964</c:v>
                </c:pt>
                <c:pt idx="80">
                  <c:v>12.744999999999999</c:v>
                </c:pt>
                <c:pt idx="81">
                  <c:v>13.602</c:v>
                </c:pt>
                <c:pt idx="82">
                  <c:v>14.412000000000004</c:v>
                </c:pt>
                <c:pt idx="83">
                  <c:v>14.82</c:v>
                </c:pt>
                <c:pt idx="84">
                  <c:v>15.305000000000026</c:v>
                </c:pt>
                <c:pt idx="85">
                  <c:v>15.649000000000001</c:v>
                </c:pt>
                <c:pt idx="86">
                  <c:v>15.675000000000002</c:v>
                </c:pt>
                <c:pt idx="87">
                  <c:v>15.598000000000001</c:v>
                </c:pt>
                <c:pt idx="88">
                  <c:v>15.708</c:v>
                </c:pt>
                <c:pt idx="89">
                  <c:v>15.881000000000002</c:v>
                </c:pt>
                <c:pt idx="90">
                  <c:v>16.273</c:v>
                </c:pt>
                <c:pt idx="91">
                  <c:v>16.901</c:v>
                </c:pt>
                <c:pt idx="92">
                  <c:v>17.527999999999999</c:v>
                </c:pt>
                <c:pt idx="93">
                  <c:v>17.888999999999989</c:v>
                </c:pt>
                <c:pt idx="94">
                  <c:v>18.381999999999987</c:v>
                </c:pt>
                <c:pt idx="95">
                  <c:v>18.71</c:v>
                </c:pt>
                <c:pt idx="96">
                  <c:v>19.103999999999999</c:v>
                </c:pt>
                <c:pt idx="97">
                  <c:v>19.515999999999988</c:v>
                </c:pt>
                <c:pt idx="98">
                  <c:v>19.890999999999988</c:v>
                </c:pt>
                <c:pt idx="99">
                  <c:v>20.321999999999999</c:v>
                </c:pt>
                <c:pt idx="100">
                  <c:v>20.829000000000001</c:v>
                </c:pt>
                <c:pt idx="101">
                  <c:v>21.784999999999989</c:v>
                </c:pt>
                <c:pt idx="102">
                  <c:v>22.515999999999988</c:v>
                </c:pt>
                <c:pt idx="103">
                  <c:v>22.997</c:v>
                </c:pt>
                <c:pt idx="104">
                  <c:v>23.269000000000002</c:v>
                </c:pt>
                <c:pt idx="105">
                  <c:v>23.666999999999987</c:v>
                </c:pt>
                <c:pt idx="106">
                  <c:v>23.939</c:v>
                </c:pt>
                <c:pt idx="107">
                  <c:v>24.324000000000005</c:v>
                </c:pt>
                <c:pt idx="108">
                  <c:v>24.93</c:v>
                </c:pt>
                <c:pt idx="109">
                  <c:v>25.226999999999986</c:v>
                </c:pt>
                <c:pt idx="110">
                  <c:v>25.548000000000002</c:v>
                </c:pt>
                <c:pt idx="111">
                  <c:v>26.146000000000001</c:v>
                </c:pt>
                <c:pt idx="112">
                  <c:v>26.787999999999986</c:v>
                </c:pt>
                <c:pt idx="113">
                  <c:v>27.459999999999987</c:v>
                </c:pt>
              </c:numCache>
            </c:numRef>
          </c:val>
          <c:smooth val="0"/>
          <c:extLst>
            <c:ext xmlns:c16="http://schemas.microsoft.com/office/drawing/2014/chart" uri="{C3380CC4-5D6E-409C-BE32-E72D297353CC}">
              <c16:uniqueId val="{00000000-3E5C-439F-BE9D-B118FB0ED437}"/>
            </c:ext>
          </c:extLst>
        </c:ser>
        <c:dLbls>
          <c:showLegendKey val="0"/>
          <c:showVal val="0"/>
          <c:showCatName val="0"/>
          <c:showSerName val="0"/>
          <c:showPercent val="0"/>
          <c:showBubbleSize val="0"/>
        </c:dLbls>
        <c:smooth val="0"/>
        <c:axId val="65269120"/>
        <c:axId val="63313024"/>
      </c:lineChart>
      <c:catAx>
        <c:axId val="65269120"/>
        <c:scaling>
          <c:orientation val="minMax"/>
        </c:scaling>
        <c:delete val="0"/>
        <c:axPos val="b"/>
        <c:numFmt formatCode="General" sourceLinked="1"/>
        <c:majorTickMark val="out"/>
        <c:minorTickMark val="none"/>
        <c:tickLblPos val="nextTo"/>
        <c:txPr>
          <a:bodyPr/>
          <a:lstStyle/>
          <a:p>
            <a:pPr>
              <a:defRPr sz="2800"/>
            </a:pPr>
            <a:endParaRPr lang="en-US"/>
          </a:p>
        </c:txPr>
        <c:crossAx val="63313024"/>
        <c:crosses val="autoZero"/>
        <c:auto val="1"/>
        <c:lblAlgn val="ctr"/>
        <c:lblOffset val="100"/>
        <c:noMultiLvlLbl val="0"/>
      </c:catAx>
      <c:valAx>
        <c:axId val="63313024"/>
        <c:scaling>
          <c:orientation val="minMax"/>
        </c:scaling>
        <c:delete val="0"/>
        <c:axPos val="l"/>
        <c:majorGridlines/>
        <c:numFmt formatCode="0.00" sourceLinked="1"/>
        <c:majorTickMark val="out"/>
        <c:minorTickMark val="none"/>
        <c:tickLblPos val="nextTo"/>
        <c:txPr>
          <a:bodyPr/>
          <a:lstStyle/>
          <a:p>
            <a:pPr>
              <a:defRPr sz="2400"/>
            </a:pPr>
            <a:endParaRPr lang="en-US"/>
          </a:p>
        </c:txPr>
        <c:crossAx val="652691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80 Year Devaluation Factor</a:t>
            </a:r>
          </a:p>
        </c:rich>
      </c:tx>
      <c:overlay val="0"/>
    </c:title>
    <c:autoTitleDeleted val="0"/>
    <c:plotArea>
      <c:layout/>
      <c:lineChart>
        <c:grouping val="standard"/>
        <c:varyColors val="0"/>
        <c:ser>
          <c:idx val="0"/>
          <c:order val="0"/>
          <c:tx>
            <c:strRef>
              <c:f>inflatie!$L$87</c:f>
              <c:strCache>
                <c:ptCount val="1"/>
                <c:pt idx="0">
                  <c:v>80 Year factor</c:v>
                </c:pt>
              </c:strCache>
            </c:strRef>
          </c:tx>
          <c:marker>
            <c:symbol val="none"/>
          </c:marker>
          <c:cat>
            <c:numRef>
              <c:f>inflatie!$I$88:$I$121</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inflatie!$L$88:$L$121</c:f>
              <c:numCache>
                <c:formatCode>0.00</c:formatCode>
                <c:ptCount val="34"/>
                <c:pt idx="0">
                  <c:v>12.744999999999999</c:v>
                </c:pt>
                <c:pt idx="1">
                  <c:v>12.819981149858625</c:v>
                </c:pt>
                <c:pt idx="2">
                  <c:v>13.992233009708823</c:v>
                </c:pt>
                <c:pt idx="3">
                  <c:v>14.388349514563124</c:v>
                </c:pt>
                <c:pt idx="4">
                  <c:v>14.425070688030161</c:v>
                </c:pt>
                <c:pt idx="5">
                  <c:v>14.749293119698399</c:v>
                </c:pt>
                <c:pt idx="6">
                  <c:v>14.773798303487277</c:v>
                </c:pt>
                <c:pt idx="7">
                  <c:v>14.496282527881124</c:v>
                </c:pt>
                <c:pt idx="8">
                  <c:v>14.202531645569676</c:v>
                </c:pt>
                <c:pt idx="9">
                  <c:v>14.556370302474793</c:v>
                </c:pt>
                <c:pt idx="10">
                  <c:v>14.51650312221231</c:v>
                </c:pt>
                <c:pt idx="11">
                  <c:v>14.877640845070424</c:v>
                </c:pt>
                <c:pt idx="12">
                  <c:v>15.215277777777768</c:v>
                </c:pt>
                <c:pt idx="13">
                  <c:v>15.329048843187676</c:v>
                </c:pt>
                <c:pt idx="14">
                  <c:v>15.751499571551006</c:v>
                </c:pt>
                <c:pt idx="15">
                  <c:v>14.036009002250561</c:v>
                </c:pt>
                <c:pt idx="16">
                  <c:v>12.864646464646476</c:v>
                </c:pt>
                <c:pt idx="17">
                  <c:v>12.383248730964469</c:v>
                </c:pt>
                <c:pt idx="18">
                  <c:v>10.5859499733901</c:v>
                </c:pt>
                <c:pt idx="19">
                  <c:v>9.9374083129584356</c:v>
                </c:pt>
                <c:pt idx="20">
                  <c:v>9.2245349867139055</c:v>
                </c:pt>
                <c:pt idx="21">
                  <c:v>11.143222506393798</c:v>
                </c:pt>
                <c:pt idx="22">
                  <c:v>12.925373134328357</c:v>
                </c:pt>
                <c:pt idx="23">
                  <c:v>13.795440911817723</c:v>
                </c:pt>
                <c:pt idx="24">
                  <c:v>13.834126040428064</c:v>
                </c:pt>
                <c:pt idx="25">
                  <c:v>14.197360527894418</c:v>
                </c:pt>
                <c:pt idx="26">
                  <c:v>14.905977584059777</c:v>
                </c:pt>
                <c:pt idx="27">
                  <c:v>15.145703611457039</c:v>
                </c:pt>
                <c:pt idx="28">
                  <c:v>15.37939543491672</c:v>
                </c:pt>
                <c:pt idx="29">
                  <c:v>15.707970112079698</c:v>
                </c:pt>
                <c:pt idx="30">
                  <c:v>16.535922330097087</c:v>
                </c:pt>
                <c:pt idx="31">
                  <c:v>17.96975945017158</c:v>
                </c:pt>
                <c:pt idx="32">
                  <c:v>19.872403560830829</c:v>
                </c:pt>
                <c:pt idx="33">
                  <c:v>20.600150037509376</c:v>
                </c:pt>
              </c:numCache>
            </c:numRef>
          </c:val>
          <c:smooth val="0"/>
          <c:extLst>
            <c:ext xmlns:c16="http://schemas.microsoft.com/office/drawing/2014/chart" uri="{C3380CC4-5D6E-409C-BE32-E72D297353CC}">
              <c16:uniqueId val="{00000000-7167-4B77-B830-56D7C8A0B8FF}"/>
            </c:ext>
          </c:extLst>
        </c:ser>
        <c:dLbls>
          <c:showLegendKey val="0"/>
          <c:showVal val="0"/>
          <c:showCatName val="0"/>
          <c:showSerName val="0"/>
          <c:showPercent val="0"/>
          <c:showBubbleSize val="0"/>
        </c:dLbls>
        <c:smooth val="0"/>
        <c:axId val="64905984"/>
        <c:axId val="64907520"/>
      </c:lineChart>
      <c:catAx>
        <c:axId val="64905984"/>
        <c:scaling>
          <c:orientation val="minMax"/>
        </c:scaling>
        <c:delete val="0"/>
        <c:axPos val="b"/>
        <c:numFmt formatCode="General" sourceLinked="1"/>
        <c:majorTickMark val="none"/>
        <c:minorTickMark val="none"/>
        <c:tickLblPos val="nextTo"/>
        <c:crossAx val="64907520"/>
        <c:crosses val="autoZero"/>
        <c:auto val="1"/>
        <c:lblAlgn val="ctr"/>
        <c:lblOffset val="100"/>
        <c:noMultiLvlLbl val="0"/>
      </c:catAx>
      <c:valAx>
        <c:axId val="64907520"/>
        <c:scaling>
          <c:orientation val="minMax"/>
        </c:scaling>
        <c:delete val="0"/>
        <c:axPos val="l"/>
        <c:majorGridlines/>
        <c:numFmt formatCode="0.00" sourceLinked="1"/>
        <c:majorTickMark val="none"/>
        <c:minorTickMark val="none"/>
        <c:tickLblPos val="nextTo"/>
        <c:crossAx val="64905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3600"/>
          </a:pPr>
          <a:endParaRPr lang="en-US"/>
        </a:p>
      </c:txPr>
    </c:title>
    <c:autoTitleDeleted val="0"/>
    <c:plotArea>
      <c:layout/>
      <c:lineChart>
        <c:grouping val="standard"/>
        <c:varyColors val="0"/>
        <c:ser>
          <c:idx val="1"/>
          <c:order val="0"/>
          <c:tx>
            <c:v>Devaluation Factor</c:v>
          </c:tx>
          <c:marker>
            <c:symbol val="none"/>
          </c:marker>
          <c:cat>
            <c:numRef>
              <c:f>inflatie!$I$8:$I$121</c:f>
              <c:numCache>
                <c:formatCode>General</c:formatCode>
                <c:ptCount val="114"/>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numCache>
            </c:numRef>
          </c:cat>
          <c:val>
            <c:numRef>
              <c:f>inflatie!$K$8:$K$121</c:f>
              <c:numCache>
                <c:formatCode>0.00</c:formatCode>
                <c:ptCount val="114"/>
                <c:pt idx="0">
                  <c:v>1</c:v>
                </c:pt>
                <c:pt idx="1">
                  <c:v>1.0609999999999906</c:v>
                </c:pt>
                <c:pt idx="2">
                  <c:v>1.03</c:v>
                </c:pt>
                <c:pt idx="3">
                  <c:v>1.03</c:v>
                </c:pt>
                <c:pt idx="4">
                  <c:v>1.0609999999999906</c:v>
                </c:pt>
                <c:pt idx="5">
                  <c:v>1.0609999999999906</c:v>
                </c:pt>
                <c:pt idx="6">
                  <c:v>1.0609999999999906</c:v>
                </c:pt>
                <c:pt idx="7">
                  <c:v>1.0759999999999879</c:v>
                </c:pt>
                <c:pt idx="8">
                  <c:v>1.1059999999999881</c:v>
                </c:pt>
                <c:pt idx="9">
                  <c:v>1.091</c:v>
                </c:pt>
                <c:pt idx="10">
                  <c:v>1.121</c:v>
                </c:pt>
                <c:pt idx="11">
                  <c:v>1.1359999999999895</c:v>
                </c:pt>
                <c:pt idx="12">
                  <c:v>1.1520000000000001</c:v>
                </c:pt>
                <c:pt idx="13">
                  <c:v>1.167</c:v>
                </c:pt>
                <c:pt idx="14">
                  <c:v>1.167</c:v>
                </c:pt>
                <c:pt idx="15">
                  <c:v>1.3330000000000002</c:v>
                </c:pt>
                <c:pt idx="16">
                  <c:v>1.4849999999999886</c:v>
                </c:pt>
                <c:pt idx="17">
                  <c:v>1.5759999999999879</c:v>
                </c:pt>
                <c:pt idx="18">
                  <c:v>1.879</c:v>
                </c:pt>
                <c:pt idx="19">
                  <c:v>2.0449999999999999</c:v>
                </c:pt>
                <c:pt idx="20">
                  <c:v>2.258</c:v>
                </c:pt>
                <c:pt idx="21">
                  <c:v>1.9550000000000001</c:v>
                </c:pt>
                <c:pt idx="22">
                  <c:v>1.742</c:v>
                </c:pt>
                <c:pt idx="23">
                  <c:v>1.6669999999999998</c:v>
                </c:pt>
                <c:pt idx="24">
                  <c:v>1.6819999999999906</c:v>
                </c:pt>
                <c:pt idx="25">
                  <c:v>1.6669999999999998</c:v>
                </c:pt>
                <c:pt idx="26">
                  <c:v>1.6059999999999881</c:v>
                </c:pt>
                <c:pt idx="27">
                  <c:v>1.6059999999999881</c:v>
                </c:pt>
                <c:pt idx="28">
                  <c:v>1.621</c:v>
                </c:pt>
                <c:pt idx="29">
                  <c:v>1.6059999999999881</c:v>
                </c:pt>
                <c:pt idx="30">
                  <c:v>1.5449999999999906</c:v>
                </c:pt>
                <c:pt idx="31">
                  <c:v>1.4549999999999883</c:v>
                </c:pt>
                <c:pt idx="32">
                  <c:v>1.3480000000000001</c:v>
                </c:pt>
                <c:pt idx="33">
                  <c:v>1.3330000000000002</c:v>
                </c:pt>
                <c:pt idx="34">
                  <c:v>1.3330000000000002</c:v>
                </c:pt>
                <c:pt idx="35">
                  <c:v>1.288</c:v>
                </c:pt>
                <c:pt idx="36">
                  <c:v>1.258</c:v>
                </c:pt>
                <c:pt idx="37">
                  <c:v>1.288</c:v>
                </c:pt>
                <c:pt idx="38">
                  <c:v>1.3180000000000001</c:v>
                </c:pt>
                <c:pt idx="39">
                  <c:v>1.3330000000000002</c:v>
                </c:pt>
                <c:pt idx="40">
                  <c:v>1.5289999999999897</c:v>
                </c:pt>
                <c:pt idx="41">
                  <c:v>1.7519999999999833</c:v>
                </c:pt>
                <c:pt idx="42">
                  <c:v>1.8819999999999895</c:v>
                </c:pt>
                <c:pt idx="43">
                  <c:v>1.9480000000000095</c:v>
                </c:pt>
                <c:pt idx="44">
                  <c:v>2</c:v>
                </c:pt>
                <c:pt idx="45">
                  <c:v>2.3009999999999997</c:v>
                </c:pt>
                <c:pt idx="46">
                  <c:v>2.5099999999999998</c:v>
                </c:pt>
                <c:pt idx="47">
                  <c:v>2.6010000000000004</c:v>
                </c:pt>
                <c:pt idx="48">
                  <c:v>2.6930000000000001</c:v>
                </c:pt>
                <c:pt idx="49">
                  <c:v>2.863</c:v>
                </c:pt>
                <c:pt idx="50">
                  <c:v>3.1240000000000001</c:v>
                </c:pt>
                <c:pt idx="51">
                  <c:v>3.4249999999999998</c:v>
                </c:pt>
                <c:pt idx="52">
                  <c:v>3.4249999999999998</c:v>
                </c:pt>
                <c:pt idx="53">
                  <c:v>3.4249999999999998</c:v>
                </c:pt>
                <c:pt idx="54">
                  <c:v>3.5619999999999998</c:v>
                </c:pt>
                <c:pt idx="55">
                  <c:v>3.63</c:v>
                </c:pt>
                <c:pt idx="56">
                  <c:v>3.6989999999999998</c:v>
                </c:pt>
                <c:pt idx="57">
                  <c:v>3.9389999999999987</c:v>
                </c:pt>
                <c:pt idx="58">
                  <c:v>4.0069999999999997</c:v>
                </c:pt>
                <c:pt idx="59">
                  <c:v>4.0410000000000004</c:v>
                </c:pt>
                <c:pt idx="60">
                  <c:v>4.1439999999999975</c:v>
                </c:pt>
                <c:pt idx="61">
                  <c:v>4.2130000000000001</c:v>
                </c:pt>
                <c:pt idx="62">
                  <c:v>4.2939999999999996</c:v>
                </c:pt>
                <c:pt idx="63">
                  <c:v>4.4580000000000002</c:v>
                </c:pt>
                <c:pt idx="64">
                  <c:v>4.7030000000000003</c:v>
                </c:pt>
                <c:pt idx="65">
                  <c:v>4.9489999999999998</c:v>
                </c:pt>
                <c:pt idx="66">
                  <c:v>5.2350000000000003</c:v>
                </c:pt>
                <c:pt idx="67">
                  <c:v>5.399</c:v>
                </c:pt>
                <c:pt idx="68">
                  <c:v>5.5979999999999945</c:v>
                </c:pt>
                <c:pt idx="69">
                  <c:v>6.0149999999999855</c:v>
                </c:pt>
                <c:pt idx="70">
                  <c:v>6.2810000000000024</c:v>
                </c:pt>
                <c:pt idx="71">
                  <c:v>6.7549999999999955</c:v>
                </c:pt>
                <c:pt idx="72">
                  <c:v>7.2829999999999995</c:v>
                </c:pt>
                <c:pt idx="73">
                  <c:v>7.8649999999999745</c:v>
                </c:pt>
                <c:pt idx="74">
                  <c:v>8.6230000000000011</c:v>
                </c:pt>
                <c:pt idx="75">
                  <c:v>9.5020000000000007</c:v>
                </c:pt>
                <c:pt idx="76">
                  <c:v>10.339</c:v>
                </c:pt>
                <c:pt idx="77">
                  <c:v>11.031000000000001</c:v>
                </c:pt>
                <c:pt idx="78">
                  <c:v>11.478</c:v>
                </c:pt>
                <c:pt idx="79">
                  <c:v>11.964</c:v>
                </c:pt>
                <c:pt idx="80">
                  <c:v>12.744999999999999</c:v>
                </c:pt>
                <c:pt idx="81">
                  <c:v>13.602</c:v>
                </c:pt>
                <c:pt idx="82">
                  <c:v>14.412000000000004</c:v>
                </c:pt>
                <c:pt idx="83">
                  <c:v>14.82</c:v>
                </c:pt>
                <c:pt idx="84">
                  <c:v>15.305000000000026</c:v>
                </c:pt>
                <c:pt idx="85">
                  <c:v>15.649000000000001</c:v>
                </c:pt>
                <c:pt idx="86">
                  <c:v>15.675000000000002</c:v>
                </c:pt>
                <c:pt idx="87">
                  <c:v>15.598000000000001</c:v>
                </c:pt>
                <c:pt idx="88">
                  <c:v>15.708</c:v>
                </c:pt>
                <c:pt idx="89">
                  <c:v>15.881000000000002</c:v>
                </c:pt>
                <c:pt idx="90">
                  <c:v>16.273</c:v>
                </c:pt>
                <c:pt idx="91">
                  <c:v>16.901</c:v>
                </c:pt>
                <c:pt idx="92">
                  <c:v>17.527999999999999</c:v>
                </c:pt>
                <c:pt idx="93">
                  <c:v>17.888999999999989</c:v>
                </c:pt>
                <c:pt idx="94">
                  <c:v>18.381999999999987</c:v>
                </c:pt>
                <c:pt idx="95">
                  <c:v>18.71</c:v>
                </c:pt>
                <c:pt idx="96">
                  <c:v>19.103999999999999</c:v>
                </c:pt>
                <c:pt idx="97">
                  <c:v>19.515999999999988</c:v>
                </c:pt>
                <c:pt idx="98">
                  <c:v>19.890999999999988</c:v>
                </c:pt>
                <c:pt idx="99">
                  <c:v>20.321999999999999</c:v>
                </c:pt>
                <c:pt idx="100">
                  <c:v>20.829000000000001</c:v>
                </c:pt>
                <c:pt idx="101">
                  <c:v>21.784999999999989</c:v>
                </c:pt>
                <c:pt idx="102">
                  <c:v>22.515999999999988</c:v>
                </c:pt>
                <c:pt idx="103">
                  <c:v>22.997</c:v>
                </c:pt>
                <c:pt idx="104">
                  <c:v>23.269000000000002</c:v>
                </c:pt>
                <c:pt idx="105">
                  <c:v>23.666999999999987</c:v>
                </c:pt>
                <c:pt idx="106">
                  <c:v>23.939</c:v>
                </c:pt>
                <c:pt idx="107">
                  <c:v>24.324000000000005</c:v>
                </c:pt>
                <c:pt idx="108">
                  <c:v>24.93</c:v>
                </c:pt>
                <c:pt idx="109">
                  <c:v>25.226999999999986</c:v>
                </c:pt>
                <c:pt idx="110">
                  <c:v>25.548000000000002</c:v>
                </c:pt>
                <c:pt idx="111">
                  <c:v>26.146000000000001</c:v>
                </c:pt>
                <c:pt idx="112">
                  <c:v>26.787999999999986</c:v>
                </c:pt>
                <c:pt idx="113">
                  <c:v>27.459999999999987</c:v>
                </c:pt>
              </c:numCache>
            </c:numRef>
          </c:val>
          <c:smooth val="0"/>
          <c:extLst>
            <c:ext xmlns:c16="http://schemas.microsoft.com/office/drawing/2014/chart" uri="{C3380CC4-5D6E-409C-BE32-E72D297353CC}">
              <c16:uniqueId val="{00000000-AFDE-44A9-AE1F-9BE5DECEA73F}"/>
            </c:ext>
          </c:extLst>
        </c:ser>
        <c:dLbls>
          <c:showLegendKey val="0"/>
          <c:showVal val="0"/>
          <c:showCatName val="0"/>
          <c:showSerName val="0"/>
          <c:showPercent val="0"/>
          <c:showBubbleSize val="0"/>
        </c:dLbls>
        <c:smooth val="0"/>
        <c:axId val="65688704"/>
        <c:axId val="65690240"/>
      </c:lineChart>
      <c:catAx>
        <c:axId val="65688704"/>
        <c:scaling>
          <c:orientation val="minMax"/>
        </c:scaling>
        <c:delete val="0"/>
        <c:axPos val="b"/>
        <c:numFmt formatCode="General" sourceLinked="1"/>
        <c:majorTickMark val="out"/>
        <c:minorTickMark val="none"/>
        <c:tickLblPos val="nextTo"/>
        <c:txPr>
          <a:bodyPr/>
          <a:lstStyle/>
          <a:p>
            <a:pPr>
              <a:defRPr sz="2800"/>
            </a:pPr>
            <a:endParaRPr lang="en-US"/>
          </a:p>
        </c:txPr>
        <c:crossAx val="65690240"/>
        <c:crosses val="autoZero"/>
        <c:auto val="1"/>
        <c:lblAlgn val="ctr"/>
        <c:lblOffset val="100"/>
        <c:noMultiLvlLbl val="0"/>
      </c:catAx>
      <c:valAx>
        <c:axId val="65690240"/>
        <c:scaling>
          <c:orientation val="minMax"/>
        </c:scaling>
        <c:delete val="0"/>
        <c:axPos val="l"/>
        <c:majorGridlines/>
        <c:numFmt formatCode="0.00" sourceLinked="1"/>
        <c:majorTickMark val="out"/>
        <c:minorTickMark val="none"/>
        <c:tickLblPos val="nextTo"/>
        <c:txPr>
          <a:bodyPr/>
          <a:lstStyle/>
          <a:p>
            <a:pPr>
              <a:defRPr sz="2400"/>
            </a:pPr>
            <a:endParaRPr lang="en-US"/>
          </a:p>
        </c:txPr>
        <c:crossAx val="656887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3600"/>
              <a:t>Average Hour Salary 1934-2014</a:t>
            </a:r>
          </a:p>
        </c:rich>
      </c:tx>
      <c:overlay val="0"/>
    </c:title>
    <c:autoTitleDeleted val="0"/>
    <c:plotArea>
      <c:layout/>
      <c:lineChart>
        <c:grouping val="standard"/>
        <c:varyColors val="0"/>
        <c:ser>
          <c:idx val="1"/>
          <c:order val="0"/>
          <c:tx>
            <c:strRef>
              <c:f>inflatie!$Q$126</c:f>
              <c:strCache>
                <c:ptCount val="1"/>
                <c:pt idx="0">
                  <c:v>Modaal uurloon in Euro</c:v>
                </c:pt>
              </c:strCache>
            </c:strRef>
          </c:tx>
          <c:marker>
            <c:symbol val="none"/>
          </c:marker>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inflatie!$P$127:$P$135</c:f>
              <c:numCache>
                <c:formatCode>General</c:formatCode>
                <c:ptCount val="9"/>
                <c:pt idx="0">
                  <c:v>0</c:v>
                </c:pt>
                <c:pt idx="1">
                  <c:v>10</c:v>
                </c:pt>
                <c:pt idx="2">
                  <c:v>20</c:v>
                </c:pt>
                <c:pt idx="3">
                  <c:v>30</c:v>
                </c:pt>
                <c:pt idx="4">
                  <c:v>40</c:v>
                </c:pt>
                <c:pt idx="5">
                  <c:v>50</c:v>
                </c:pt>
                <c:pt idx="6">
                  <c:v>60</c:v>
                </c:pt>
                <c:pt idx="7">
                  <c:v>70</c:v>
                </c:pt>
                <c:pt idx="8">
                  <c:v>80</c:v>
                </c:pt>
              </c:numCache>
            </c:numRef>
          </c:cat>
          <c:val>
            <c:numRef>
              <c:f>inflatie!$Q$127:$Q$135</c:f>
              <c:numCache>
                <c:formatCode>General</c:formatCode>
                <c:ptCount val="9"/>
                <c:pt idx="0" formatCode="0.00">
                  <c:v>0.77733781224383014</c:v>
                </c:pt>
                <c:pt idx="1">
                  <c:v>1.1700000000000021</c:v>
                </c:pt>
                <c:pt idx="2" formatCode="_ * #,##0.00_ ;_ * \-#,##0.00_ ;_ * &quot;-&quot;??_ ;_ @_ ">
                  <c:v>2.0734834514472484</c:v>
                </c:pt>
                <c:pt idx="3" formatCode="0.00">
                  <c:v>2.5943407923360051</c:v>
                </c:pt>
                <c:pt idx="4" formatCode="0.00">
                  <c:v>5.5306249999999997</c:v>
                </c:pt>
                <c:pt idx="5" formatCode="0.00">
                  <c:v>9.8170476474419548</c:v>
                </c:pt>
                <c:pt idx="6">
                  <c:v>11.49</c:v>
                </c:pt>
                <c:pt idx="7" formatCode="0.00">
                  <c:v>14.972586336803186</c:v>
                </c:pt>
                <c:pt idx="8" formatCode="0.00">
                  <c:v>17.664438223436246</c:v>
                </c:pt>
              </c:numCache>
            </c:numRef>
          </c:val>
          <c:smooth val="0"/>
          <c:extLst>
            <c:ext xmlns:c16="http://schemas.microsoft.com/office/drawing/2014/chart" uri="{C3380CC4-5D6E-409C-BE32-E72D297353CC}">
              <c16:uniqueId val="{00000000-812B-4724-A0CF-2F15948162BB}"/>
            </c:ext>
          </c:extLst>
        </c:ser>
        <c:dLbls>
          <c:showLegendKey val="0"/>
          <c:showVal val="1"/>
          <c:showCatName val="0"/>
          <c:showSerName val="0"/>
          <c:showPercent val="0"/>
          <c:showBubbleSize val="0"/>
        </c:dLbls>
        <c:smooth val="0"/>
        <c:axId val="66138880"/>
        <c:axId val="66140416"/>
      </c:lineChart>
      <c:catAx>
        <c:axId val="66138880"/>
        <c:scaling>
          <c:orientation val="minMax"/>
        </c:scaling>
        <c:delete val="0"/>
        <c:axPos val="b"/>
        <c:numFmt formatCode="General" sourceLinked="1"/>
        <c:majorTickMark val="none"/>
        <c:minorTickMark val="none"/>
        <c:tickLblPos val="nextTo"/>
        <c:txPr>
          <a:bodyPr/>
          <a:lstStyle/>
          <a:p>
            <a:pPr>
              <a:defRPr sz="2800" b="0"/>
            </a:pPr>
            <a:endParaRPr lang="en-US"/>
          </a:p>
        </c:txPr>
        <c:crossAx val="66140416"/>
        <c:crosses val="autoZero"/>
        <c:auto val="1"/>
        <c:lblAlgn val="ctr"/>
        <c:lblOffset val="100"/>
        <c:noMultiLvlLbl val="0"/>
      </c:catAx>
      <c:valAx>
        <c:axId val="66140416"/>
        <c:scaling>
          <c:orientation val="minMax"/>
        </c:scaling>
        <c:delete val="1"/>
        <c:axPos val="l"/>
        <c:numFmt formatCode="0.00" sourceLinked="1"/>
        <c:majorTickMark val="none"/>
        <c:minorTickMark val="none"/>
        <c:tickLblPos val="none"/>
        <c:crossAx val="66138880"/>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ndard"/>
        <c:varyColors val="0"/>
        <c:ser>
          <c:idx val="0"/>
          <c:order val="0"/>
          <c:spPr>
            <a:ln w="76200">
              <a:solidFill>
                <a:schemeClr val="accent3">
                  <a:lumMod val="50000"/>
                </a:schemeClr>
              </a:solidFill>
            </a:ln>
          </c:spPr>
          <c:marker>
            <c:symbol val="none"/>
          </c:marker>
          <c:cat>
            <c:numRef>
              <c:f>inflatie!$F$124:$F$203</c:f>
              <c:numCache>
                <c:formatCode>General</c:formatCode>
                <c:ptCount val="8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numCache>
            </c:numRef>
          </c:cat>
          <c:val>
            <c:numRef>
              <c:f>inflatie!$L$124:$L$203</c:f>
              <c:numCache>
                <c:formatCode>0.00</c:formatCode>
                <c:ptCount val="80"/>
                <c:pt idx="0">
                  <c:v>23.483757074721471</c:v>
                </c:pt>
                <c:pt idx="1">
                  <c:v>23.464320983850889</c:v>
                </c:pt>
                <c:pt idx="2">
                  <c:v>23.434696833534211</c:v>
                </c:pt>
                <c:pt idx="3">
                  <c:v>23.657581369510254</c:v>
                </c:pt>
                <c:pt idx="4">
                  <c:v>21.037453946937923</c:v>
                </c:pt>
                <c:pt idx="5">
                  <c:v>18.708576575045747</c:v>
                </c:pt>
                <c:pt idx="6">
                  <c:v>17.729766116020826</c:v>
                </c:pt>
                <c:pt idx="7">
                  <c:v>17.42025973689281</c:v>
                </c:pt>
                <c:pt idx="8">
                  <c:v>17.238810311473326</c:v>
                </c:pt>
                <c:pt idx="9">
                  <c:v>15.208511487305808</c:v>
                </c:pt>
                <c:pt idx="10">
                  <c:v>14.137335426829861</c:v>
                </c:pt>
                <c:pt idx="11">
                  <c:v>13.820074270019377</c:v>
                </c:pt>
                <c:pt idx="12">
                  <c:v>13.508119322107778</c:v>
                </c:pt>
                <c:pt idx="13">
                  <c:v>12.845796840068212</c:v>
                </c:pt>
                <c:pt idx="14">
                  <c:v>11.890298180744621</c:v>
                </c:pt>
                <c:pt idx="15">
                  <c:v>10.942948654101023</c:v>
                </c:pt>
                <c:pt idx="16">
                  <c:v>11.030492243333832</c:v>
                </c:pt>
                <c:pt idx="17">
                  <c:v>11.107705689037168</c:v>
                </c:pt>
                <c:pt idx="18">
                  <c:v>10.7445691568955</c:v>
                </c:pt>
                <c:pt idx="19">
                  <c:v>10.59600994863535</c:v>
                </c:pt>
                <c:pt idx="20">
                  <c:v>10.439948682887403</c:v>
                </c:pt>
                <c:pt idx="21">
                  <c:v>9.8332628302956344</c:v>
                </c:pt>
                <c:pt idx="22">
                  <c:v>9.6857221694813003</c:v>
                </c:pt>
                <c:pt idx="23">
                  <c:v>9.6138330665292528</c:v>
                </c:pt>
                <c:pt idx="24">
                  <c:v>9.3748792041130962</c:v>
                </c:pt>
                <c:pt idx="25">
                  <c:v>9.2213385762745439</c:v>
                </c:pt>
                <c:pt idx="26">
                  <c:v>9.047391574719299</c:v>
                </c:pt>
                <c:pt idx="27">
                  <c:v>8.7145579681122989</c:v>
                </c:pt>
                <c:pt idx="28">
                  <c:v>8.2605782313086724</c:v>
                </c:pt>
                <c:pt idx="29">
                  <c:v>7.8499695740239783</c:v>
                </c:pt>
                <c:pt idx="30">
                  <c:v>7.4211078169712765</c:v>
                </c:pt>
                <c:pt idx="31">
                  <c:v>7.195684278911715</c:v>
                </c:pt>
                <c:pt idx="32">
                  <c:v>6.9398891428804514</c:v>
                </c:pt>
                <c:pt idx="33">
                  <c:v>6.4587696461919704</c:v>
                </c:pt>
                <c:pt idx="34">
                  <c:v>6.1852411115817034</c:v>
                </c:pt>
                <c:pt idx="35">
                  <c:v>5.7512212319533607</c:v>
                </c:pt>
                <c:pt idx="36">
                  <c:v>5.3342715119929505</c:v>
                </c:pt>
                <c:pt idx="37">
                  <c:v>4.9395422023960194</c:v>
                </c:pt>
                <c:pt idx="38">
                  <c:v>4.5053345032870755</c:v>
                </c:pt>
                <c:pt idx="39">
                  <c:v>4.0885602422484375</c:v>
                </c:pt>
                <c:pt idx="40">
                  <c:v>3.7575683742958379</c:v>
                </c:pt>
                <c:pt idx="41">
                  <c:v>3.5218474682118277</c:v>
                </c:pt>
                <c:pt idx="42">
                  <c:v>3.3846924047608167</c:v>
                </c:pt>
                <c:pt idx="43">
                  <c:v>3.2471998848081491</c:v>
                </c:pt>
                <c:pt idx="44">
                  <c:v>3.0482149409058201</c:v>
                </c:pt>
                <c:pt idx="45">
                  <c:v>2.8561608161920797</c:v>
                </c:pt>
                <c:pt idx="46">
                  <c:v>2.6956355413436488</c:v>
                </c:pt>
                <c:pt idx="47">
                  <c:v>2.6214237126750812</c:v>
                </c:pt>
                <c:pt idx="48">
                  <c:v>2.5383534414795603</c:v>
                </c:pt>
                <c:pt idx="49">
                  <c:v>2.482554758888428</c:v>
                </c:pt>
                <c:pt idx="50">
                  <c:v>2.4784369647109834</c:v>
                </c:pt>
                <c:pt idx="51">
                  <c:v>2.4906718439443951</c:v>
                </c:pt>
                <c:pt idx="52">
                  <c:v>2.4732301643649532</c:v>
                </c:pt>
                <c:pt idx="53">
                  <c:v>2.4462879807219111</c:v>
                </c:pt>
                <c:pt idx="54">
                  <c:v>2.3873593942017237</c:v>
                </c:pt>
                <c:pt idx="55">
                  <c:v>2.2986509331900167</c:v>
                </c:pt>
                <c:pt idx="56">
                  <c:v>2.2164251153494177</c:v>
                </c:pt>
                <c:pt idx="57">
                  <c:v>2.1716976589996482</c:v>
                </c:pt>
                <c:pt idx="58">
                  <c:v>2.1134533468526095</c:v>
                </c:pt>
                <c:pt idx="59">
                  <c:v>2.0764029621509708</c:v>
                </c:pt>
                <c:pt idx="60">
                  <c:v>2.0335793248453031</c:v>
                </c:pt>
                <c:pt idx="61">
                  <c:v>1.9906486688791081</c:v>
                </c:pt>
                <c:pt idx="62">
                  <c:v>1.9531194722158101</c:v>
                </c:pt>
                <c:pt idx="63">
                  <c:v>1.9116966549475776</c:v>
                </c:pt>
                <c:pt idx="64">
                  <c:v>1.8651639263452331</c:v>
                </c:pt>
                <c:pt idx="65">
                  <c:v>1.7833141804840336</c:v>
                </c:pt>
                <c:pt idx="66">
                  <c:v>1.7254174552249284</c:v>
                </c:pt>
                <c:pt idx="67">
                  <c:v>1.6893290177781648</c:v>
                </c:pt>
                <c:pt idx="68">
                  <c:v>1.6695818222461081</c:v>
                </c:pt>
                <c:pt idx="69">
                  <c:v>1.6415050247959135</c:v>
                </c:pt>
                <c:pt idx="70">
                  <c:v>1.6228538962297785</c:v>
                </c:pt>
                <c:pt idx="71">
                  <c:v>1.5971673829076078</c:v>
                </c:pt>
                <c:pt idx="72">
                  <c:v>1.5583433382208061</c:v>
                </c:pt>
                <c:pt idx="73">
                  <c:v>1.5399968058764208</c:v>
                </c:pt>
                <c:pt idx="74">
                  <c:v>1.5206473861689629</c:v>
                </c:pt>
                <c:pt idx="75">
                  <c:v>1.4858677970567074</c:v>
                </c:pt>
                <c:pt idx="76">
                  <c:v>1.4502575564373861</c:v>
                </c:pt>
                <c:pt idx="77">
                  <c:v>1.4147669126673128</c:v>
                </c:pt>
                <c:pt idx="78">
                  <c:v>1.380260402602266</c:v>
                </c:pt>
                <c:pt idx="79">
                  <c:v>1.3465955147339181</c:v>
                </c:pt>
              </c:numCache>
            </c:numRef>
          </c:val>
          <c:smooth val="0"/>
          <c:extLst>
            <c:ext xmlns:c16="http://schemas.microsoft.com/office/drawing/2014/chart" uri="{C3380CC4-5D6E-409C-BE32-E72D297353CC}">
              <c16:uniqueId val="{00000000-C92C-4758-A8DE-1FAF240621D3}"/>
            </c:ext>
          </c:extLst>
        </c:ser>
        <c:dLbls>
          <c:showLegendKey val="0"/>
          <c:showVal val="0"/>
          <c:showCatName val="0"/>
          <c:showSerName val="0"/>
          <c:showPercent val="0"/>
          <c:showBubbleSize val="0"/>
        </c:dLbls>
        <c:smooth val="0"/>
        <c:axId val="66291584"/>
        <c:axId val="66293120"/>
      </c:lineChart>
      <c:catAx>
        <c:axId val="66291584"/>
        <c:scaling>
          <c:orientation val="minMax"/>
        </c:scaling>
        <c:delete val="0"/>
        <c:axPos val="b"/>
        <c:numFmt formatCode="General" sourceLinked="1"/>
        <c:majorTickMark val="out"/>
        <c:minorTickMark val="none"/>
        <c:tickLblPos val="nextTo"/>
        <c:txPr>
          <a:bodyPr/>
          <a:lstStyle/>
          <a:p>
            <a:pPr>
              <a:defRPr sz="2000" i="1"/>
            </a:pPr>
            <a:endParaRPr lang="en-US"/>
          </a:p>
        </c:txPr>
        <c:crossAx val="66293120"/>
        <c:crosses val="autoZero"/>
        <c:auto val="1"/>
        <c:lblAlgn val="ctr"/>
        <c:lblOffset val="100"/>
        <c:noMultiLvlLbl val="0"/>
      </c:catAx>
      <c:valAx>
        <c:axId val="66293120"/>
        <c:scaling>
          <c:orientation val="minMax"/>
        </c:scaling>
        <c:delete val="0"/>
        <c:axPos val="l"/>
        <c:majorGridlines/>
        <c:numFmt formatCode="0.00" sourceLinked="1"/>
        <c:majorTickMark val="out"/>
        <c:minorTickMark val="none"/>
        <c:tickLblPos val="nextTo"/>
        <c:txPr>
          <a:bodyPr/>
          <a:lstStyle/>
          <a:p>
            <a:pPr>
              <a:defRPr sz="1800"/>
            </a:pPr>
            <a:endParaRPr lang="en-US"/>
          </a:p>
        </c:txPr>
        <c:crossAx val="6629158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ndard"/>
        <c:varyColors val="0"/>
        <c:ser>
          <c:idx val="0"/>
          <c:order val="0"/>
          <c:spPr>
            <a:ln w="57150">
              <a:solidFill>
                <a:schemeClr val="accent3">
                  <a:lumMod val="50000"/>
                </a:schemeClr>
              </a:solidFill>
            </a:ln>
          </c:spPr>
          <c:marker>
            <c:symbol val="none"/>
          </c:marker>
          <c:cat>
            <c:numRef>
              <c:f>inflatie!$F$124:$F$203</c:f>
              <c:numCache>
                <c:formatCode>General</c:formatCode>
                <c:ptCount val="8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numCache>
            </c:numRef>
          </c:cat>
          <c:val>
            <c:numRef>
              <c:f>inflatie!$L$124:$L$203</c:f>
              <c:numCache>
                <c:formatCode>0.00</c:formatCode>
                <c:ptCount val="80"/>
                <c:pt idx="0">
                  <c:v>23.483757074721471</c:v>
                </c:pt>
                <c:pt idx="1">
                  <c:v>23.464320983850889</c:v>
                </c:pt>
                <c:pt idx="2">
                  <c:v>23.434696833534211</c:v>
                </c:pt>
                <c:pt idx="3">
                  <c:v>23.657581369510254</c:v>
                </c:pt>
                <c:pt idx="4">
                  <c:v>21.037453946937923</c:v>
                </c:pt>
                <c:pt idx="5">
                  <c:v>18.708576575045747</c:v>
                </c:pt>
                <c:pt idx="6">
                  <c:v>17.729766116020826</c:v>
                </c:pt>
                <c:pt idx="7">
                  <c:v>17.42025973689281</c:v>
                </c:pt>
                <c:pt idx="8">
                  <c:v>17.238810311473326</c:v>
                </c:pt>
                <c:pt idx="9">
                  <c:v>15.208511487305808</c:v>
                </c:pt>
                <c:pt idx="10">
                  <c:v>14.137335426829861</c:v>
                </c:pt>
                <c:pt idx="11">
                  <c:v>13.820074270019377</c:v>
                </c:pt>
                <c:pt idx="12">
                  <c:v>13.508119322107778</c:v>
                </c:pt>
                <c:pt idx="13">
                  <c:v>12.845796840068212</c:v>
                </c:pt>
                <c:pt idx="14">
                  <c:v>11.890298180744621</c:v>
                </c:pt>
                <c:pt idx="15">
                  <c:v>10.942948654101023</c:v>
                </c:pt>
                <c:pt idx="16">
                  <c:v>11.030492243333832</c:v>
                </c:pt>
                <c:pt idx="17">
                  <c:v>11.107705689037168</c:v>
                </c:pt>
                <c:pt idx="18">
                  <c:v>10.7445691568955</c:v>
                </c:pt>
                <c:pt idx="19">
                  <c:v>10.59600994863535</c:v>
                </c:pt>
                <c:pt idx="20">
                  <c:v>10.439948682887403</c:v>
                </c:pt>
                <c:pt idx="21">
                  <c:v>9.8332628302956344</c:v>
                </c:pt>
                <c:pt idx="22">
                  <c:v>9.6857221694813003</c:v>
                </c:pt>
                <c:pt idx="23">
                  <c:v>9.6138330665292528</c:v>
                </c:pt>
                <c:pt idx="24">
                  <c:v>9.3748792041130962</c:v>
                </c:pt>
                <c:pt idx="25">
                  <c:v>9.2213385762745439</c:v>
                </c:pt>
                <c:pt idx="26">
                  <c:v>9.047391574719299</c:v>
                </c:pt>
                <c:pt idx="27">
                  <c:v>8.7145579681122989</c:v>
                </c:pt>
                <c:pt idx="28">
                  <c:v>8.2605782313086724</c:v>
                </c:pt>
                <c:pt idx="29">
                  <c:v>7.8499695740239783</c:v>
                </c:pt>
                <c:pt idx="30">
                  <c:v>7.4211078169712765</c:v>
                </c:pt>
                <c:pt idx="31">
                  <c:v>7.195684278911715</c:v>
                </c:pt>
                <c:pt idx="32">
                  <c:v>6.9398891428804514</c:v>
                </c:pt>
                <c:pt idx="33">
                  <c:v>6.4587696461919704</c:v>
                </c:pt>
                <c:pt idx="34">
                  <c:v>6.1852411115817034</c:v>
                </c:pt>
                <c:pt idx="35">
                  <c:v>5.7512212319533607</c:v>
                </c:pt>
                <c:pt idx="36">
                  <c:v>5.3342715119929505</c:v>
                </c:pt>
                <c:pt idx="37">
                  <c:v>4.9395422023960194</c:v>
                </c:pt>
                <c:pt idx="38">
                  <c:v>4.5053345032870755</c:v>
                </c:pt>
                <c:pt idx="39">
                  <c:v>4.0885602422484375</c:v>
                </c:pt>
                <c:pt idx="40">
                  <c:v>3.7575683742958379</c:v>
                </c:pt>
                <c:pt idx="41">
                  <c:v>3.5218474682118277</c:v>
                </c:pt>
                <c:pt idx="42">
                  <c:v>3.3846924047608167</c:v>
                </c:pt>
                <c:pt idx="43">
                  <c:v>3.2471998848081491</c:v>
                </c:pt>
                <c:pt idx="44">
                  <c:v>3.0482149409058201</c:v>
                </c:pt>
                <c:pt idx="45">
                  <c:v>2.8561608161920797</c:v>
                </c:pt>
                <c:pt idx="46">
                  <c:v>2.6956355413436488</c:v>
                </c:pt>
                <c:pt idx="47">
                  <c:v>2.6214237126750812</c:v>
                </c:pt>
                <c:pt idx="48">
                  <c:v>2.5383534414795603</c:v>
                </c:pt>
                <c:pt idx="49">
                  <c:v>2.482554758888428</c:v>
                </c:pt>
                <c:pt idx="50">
                  <c:v>2.4784369647109834</c:v>
                </c:pt>
                <c:pt idx="51">
                  <c:v>2.4906718439443951</c:v>
                </c:pt>
                <c:pt idx="52">
                  <c:v>2.4732301643649532</c:v>
                </c:pt>
                <c:pt idx="53">
                  <c:v>2.4462879807219111</c:v>
                </c:pt>
                <c:pt idx="54">
                  <c:v>2.3873593942017237</c:v>
                </c:pt>
                <c:pt idx="55">
                  <c:v>2.2986509331900167</c:v>
                </c:pt>
                <c:pt idx="56">
                  <c:v>2.2164251153494177</c:v>
                </c:pt>
                <c:pt idx="57">
                  <c:v>2.1716976589996482</c:v>
                </c:pt>
                <c:pt idx="58">
                  <c:v>2.1134533468526095</c:v>
                </c:pt>
                <c:pt idx="59">
                  <c:v>2.0764029621509708</c:v>
                </c:pt>
                <c:pt idx="60">
                  <c:v>2.0335793248453031</c:v>
                </c:pt>
                <c:pt idx="61">
                  <c:v>1.9906486688791081</c:v>
                </c:pt>
                <c:pt idx="62">
                  <c:v>1.9531194722158101</c:v>
                </c:pt>
                <c:pt idx="63">
                  <c:v>1.9116966549475776</c:v>
                </c:pt>
                <c:pt idx="64">
                  <c:v>1.8651639263452331</c:v>
                </c:pt>
                <c:pt idx="65">
                  <c:v>1.7833141804840336</c:v>
                </c:pt>
                <c:pt idx="66">
                  <c:v>1.7254174552249284</c:v>
                </c:pt>
                <c:pt idx="67">
                  <c:v>1.6893290177781648</c:v>
                </c:pt>
                <c:pt idx="68">
                  <c:v>1.6695818222461081</c:v>
                </c:pt>
                <c:pt idx="69">
                  <c:v>1.6415050247959135</c:v>
                </c:pt>
                <c:pt idx="70">
                  <c:v>1.6228538962297785</c:v>
                </c:pt>
                <c:pt idx="71">
                  <c:v>1.5971673829076078</c:v>
                </c:pt>
                <c:pt idx="72">
                  <c:v>1.5583433382208061</c:v>
                </c:pt>
                <c:pt idx="73">
                  <c:v>1.5399968058764208</c:v>
                </c:pt>
                <c:pt idx="74">
                  <c:v>1.5206473861689629</c:v>
                </c:pt>
                <c:pt idx="75">
                  <c:v>1.4858677970567074</c:v>
                </c:pt>
                <c:pt idx="76">
                  <c:v>1.4502575564373861</c:v>
                </c:pt>
                <c:pt idx="77">
                  <c:v>1.4147669126673128</c:v>
                </c:pt>
                <c:pt idx="78">
                  <c:v>1.380260402602266</c:v>
                </c:pt>
                <c:pt idx="79">
                  <c:v>1.3465955147339181</c:v>
                </c:pt>
              </c:numCache>
            </c:numRef>
          </c:val>
          <c:smooth val="0"/>
          <c:extLst>
            <c:ext xmlns:c16="http://schemas.microsoft.com/office/drawing/2014/chart" uri="{C3380CC4-5D6E-409C-BE32-E72D297353CC}">
              <c16:uniqueId val="{00000000-4870-45FF-A2CC-955E278AFFD4}"/>
            </c:ext>
          </c:extLst>
        </c:ser>
        <c:dLbls>
          <c:showLegendKey val="0"/>
          <c:showVal val="0"/>
          <c:showCatName val="0"/>
          <c:showSerName val="0"/>
          <c:showPercent val="0"/>
          <c:showBubbleSize val="0"/>
        </c:dLbls>
        <c:smooth val="0"/>
        <c:axId val="66036480"/>
        <c:axId val="66038016"/>
      </c:lineChart>
      <c:catAx>
        <c:axId val="66036480"/>
        <c:scaling>
          <c:orientation val="minMax"/>
        </c:scaling>
        <c:delete val="0"/>
        <c:axPos val="b"/>
        <c:numFmt formatCode="General" sourceLinked="1"/>
        <c:majorTickMark val="out"/>
        <c:minorTickMark val="none"/>
        <c:tickLblPos val="nextTo"/>
        <c:txPr>
          <a:bodyPr/>
          <a:lstStyle/>
          <a:p>
            <a:pPr>
              <a:defRPr sz="2000" i="1"/>
            </a:pPr>
            <a:endParaRPr lang="en-US"/>
          </a:p>
        </c:txPr>
        <c:crossAx val="66038016"/>
        <c:crosses val="autoZero"/>
        <c:auto val="1"/>
        <c:lblAlgn val="ctr"/>
        <c:lblOffset val="100"/>
        <c:noMultiLvlLbl val="0"/>
      </c:catAx>
      <c:valAx>
        <c:axId val="66038016"/>
        <c:scaling>
          <c:orientation val="minMax"/>
        </c:scaling>
        <c:delete val="1"/>
        <c:axPos val="l"/>
        <c:majorGridlines/>
        <c:numFmt formatCode="0.00" sourceLinked="1"/>
        <c:majorTickMark val="out"/>
        <c:minorTickMark val="none"/>
        <c:tickLblPos val="none"/>
        <c:crossAx val="6603648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dirty="0"/>
              <a:t>80 year Devaluation Factor</a:t>
            </a:r>
          </a:p>
        </c:rich>
      </c:tx>
      <c:overlay val="0"/>
    </c:title>
    <c:autoTitleDeleted val="0"/>
    <c:plotArea>
      <c:layout/>
      <c:lineChart>
        <c:grouping val="standard"/>
        <c:varyColors val="0"/>
        <c:ser>
          <c:idx val="0"/>
          <c:order val="0"/>
          <c:tx>
            <c:strRef>
              <c:f>inflatie!$L$87</c:f>
              <c:strCache>
                <c:ptCount val="1"/>
                <c:pt idx="0">
                  <c:v>80 Year factor</c:v>
                </c:pt>
              </c:strCache>
            </c:strRef>
          </c:tx>
          <c:marker>
            <c:symbol val="none"/>
          </c:marker>
          <c:cat>
            <c:numRef>
              <c:f>inflatie!$I$88:$I$121</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inflatie!$L$88:$L$121</c:f>
              <c:numCache>
                <c:formatCode>0.00</c:formatCode>
                <c:ptCount val="34"/>
                <c:pt idx="0">
                  <c:v>12.744999999999999</c:v>
                </c:pt>
                <c:pt idx="1">
                  <c:v>12.819981149858625</c:v>
                </c:pt>
                <c:pt idx="2">
                  <c:v>13.992233009708826</c:v>
                </c:pt>
                <c:pt idx="3">
                  <c:v>14.388349514563124</c:v>
                </c:pt>
                <c:pt idx="4">
                  <c:v>14.425070688030161</c:v>
                </c:pt>
                <c:pt idx="5">
                  <c:v>14.749293119698399</c:v>
                </c:pt>
                <c:pt idx="6">
                  <c:v>14.773798303487277</c:v>
                </c:pt>
                <c:pt idx="7">
                  <c:v>14.496282527881124</c:v>
                </c:pt>
                <c:pt idx="8">
                  <c:v>14.202531645569676</c:v>
                </c:pt>
                <c:pt idx="9">
                  <c:v>14.556370302474793</c:v>
                </c:pt>
                <c:pt idx="10">
                  <c:v>14.51650312221231</c:v>
                </c:pt>
                <c:pt idx="11">
                  <c:v>14.877640845070424</c:v>
                </c:pt>
                <c:pt idx="12">
                  <c:v>15.215277777777768</c:v>
                </c:pt>
                <c:pt idx="13">
                  <c:v>15.329048843187676</c:v>
                </c:pt>
                <c:pt idx="14">
                  <c:v>15.751499571551006</c:v>
                </c:pt>
                <c:pt idx="15">
                  <c:v>14.036009002250561</c:v>
                </c:pt>
                <c:pt idx="16">
                  <c:v>12.864646464646476</c:v>
                </c:pt>
                <c:pt idx="17">
                  <c:v>12.383248730964469</c:v>
                </c:pt>
                <c:pt idx="18">
                  <c:v>10.5859499733901</c:v>
                </c:pt>
                <c:pt idx="19">
                  <c:v>9.9374083129584356</c:v>
                </c:pt>
                <c:pt idx="20">
                  <c:v>9.2245349867139055</c:v>
                </c:pt>
                <c:pt idx="21">
                  <c:v>11.143222506393798</c:v>
                </c:pt>
                <c:pt idx="22">
                  <c:v>12.925373134328357</c:v>
                </c:pt>
                <c:pt idx="23">
                  <c:v>13.795440911817726</c:v>
                </c:pt>
                <c:pt idx="24">
                  <c:v>13.834126040428064</c:v>
                </c:pt>
                <c:pt idx="25">
                  <c:v>14.197360527894418</c:v>
                </c:pt>
                <c:pt idx="26">
                  <c:v>14.905977584059777</c:v>
                </c:pt>
                <c:pt idx="27">
                  <c:v>15.145703611457039</c:v>
                </c:pt>
                <c:pt idx="28">
                  <c:v>15.37939543491672</c:v>
                </c:pt>
                <c:pt idx="29">
                  <c:v>15.707970112079698</c:v>
                </c:pt>
                <c:pt idx="30">
                  <c:v>16.535922330097087</c:v>
                </c:pt>
                <c:pt idx="31">
                  <c:v>17.969759450171566</c:v>
                </c:pt>
                <c:pt idx="32">
                  <c:v>19.872403560830829</c:v>
                </c:pt>
                <c:pt idx="33">
                  <c:v>20.600150037509376</c:v>
                </c:pt>
              </c:numCache>
            </c:numRef>
          </c:val>
          <c:smooth val="0"/>
          <c:extLst>
            <c:ext xmlns:c16="http://schemas.microsoft.com/office/drawing/2014/chart" uri="{C3380CC4-5D6E-409C-BE32-E72D297353CC}">
              <c16:uniqueId val="{00000000-81A5-4E78-847C-CFD39DA887C6}"/>
            </c:ext>
          </c:extLst>
        </c:ser>
        <c:dLbls>
          <c:showLegendKey val="0"/>
          <c:showVal val="0"/>
          <c:showCatName val="0"/>
          <c:showSerName val="0"/>
          <c:showPercent val="0"/>
          <c:showBubbleSize val="0"/>
        </c:dLbls>
        <c:smooth val="0"/>
        <c:axId val="66073728"/>
        <c:axId val="66075264"/>
      </c:lineChart>
      <c:catAx>
        <c:axId val="66073728"/>
        <c:scaling>
          <c:orientation val="minMax"/>
        </c:scaling>
        <c:delete val="0"/>
        <c:axPos val="b"/>
        <c:numFmt formatCode="General" sourceLinked="1"/>
        <c:majorTickMark val="none"/>
        <c:minorTickMark val="none"/>
        <c:tickLblPos val="nextTo"/>
        <c:crossAx val="66075264"/>
        <c:crosses val="autoZero"/>
        <c:auto val="1"/>
        <c:lblAlgn val="ctr"/>
        <c:lblOffset val="100"/>
        <c:noMultiLvlLbl val="0"/>
      </c:catAx>
      <c:valAx>
        <c:axId val="66075264"/>
        <c:scaling>
          <c:orientation val="minMax"/>
        </c:scaling>
        <c:delete val="0"/>
        <c:axPos val="l"/>
        <c:majorGridlines/>
        <c:numFmt formatCode="0.00" sourceLinked="1"/>
        <c:majorTickMark val="none"/>
        <c:minorTickMark val="none"/>
        <c:tickLblPos val="nextTo"/>
        <c:crossAx val="66073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ndard"/>
        <c:varyColors val="0"/>
        <c:ser>
          <c:idx val="0"/>
          <c:order val="0"/>
          <c:spPr>
            <a:ln w="57150">
              <a:solidFill>
                <a:schemeClr val="accent3">
                  <a:lumMod val="50000"/>
                </a:schemeClr>
              </a:solidFill>
            </a:ln>
          </c:spPr>
          <c:marker>
            <c:symbol val="none"/>
          </c:marker>
          <c:cat>
            <c:numRef>
              <c:f>inflatie!$F$124:$F$203</c:f>
              <c:numCache>
                <c:formatCode>General</c:formatCode>
                <c:ptCount val="80"/>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numCache>
            </c:numRef>
          </c:cat>
          <c:val>
            <c:numRef>
              <c:f>inflatie!$L$124:$L$203</c:f>
              <c:numCache>
                <c:formatCode>0.00</c:formatCode>
                <c:ptCount val="80"/>
                <c:pt idx="0">
                  <c:v>23.483757074721456</c:v>
                </c:pt>
                <c:pt idx="1">
                  <c:v>23.464320983850889</c:v>
                </c:pt>
                <c:pt idx="2">
                  <c:v>23.434696833534197</c:v>
                </c:pt>
                <c:pt idx="3">
                  <c:v>23.657581369510261</c:v>
                </c:pt>
                <c:pt idx="4">
                  <c:v>21.037453946937923</c:v>
                </c:pt>
                <c:pt idx="5">
                  <c:v>18.708576575045733</c:v>
                </c:pt>
                <c:pt idx="6">
                  <c:v>17.729766116020826</c:v>
                </c:pt>
                <c:pt idx="7">
                  <c:v>17.42025973689281</c:v>
                </c:pt>
                <c:pt idx="8">
                  <c:v>17.238810311473326</c:v>
                </c:pt>
                <c:pt idx="9">
                  <c:v>15.208511487305802</c:v>
                </c:pt>
                <c:pt idx="10">
                  <c:v>14.137335426829861</c:v>
                </c:pt>
                <c:pt idx="11">
                  <c:v>13.820074270019377</c:v>
                </c:pt>
                <c:pt idx="12">
                  <c:v>13.508119322107778</c:v>
                </c:pt>
                <c:pt idx="13">
                  <c:v>12.845796840068219</c:v>
                </c:pt>
                <c:pt idx="14">
                  <c:v>11.890298180744621</c:v>
                </c:pt>
                <c:pt idx="15">
                  <c:v>10.942948654101023</c:v>
                </c:pt>
                <c:pt idx="16">
                  <c:v>11.030492243333832</c:v>
                </c:pt>
                <c:pt idx="17">
                  <c:v>11.107705689037168</c:v>
                </c:pt>
                <c:pt idx="18">
                  <c:v>10.744569156895498</c:v>
                </c:pt>
                <c:pt idx="19">
                  <c:v>10.59600994863535</c:v>
                </c:pt>
                <c:pt idx="20">
                  <c:v>10.439948682887403</c:v>
                </c:pt>
                <c:pt idx="21">
                  <c:v>9.8332628302956344</c:v>
                </c:pt>
                <c:pt idx="22">
                  <c:v>9.6857221694813003</c:v>
                </c:pt>
                <c:pt idx="23">
                  <c:v>9.6138330665292528</c:v>
                </c:pt>
                <c:pt idx="24">
                  <c:v>9.3748792041130962</c:v>
                </c:pt>
                <c:pt idx="25">
                  <c:v>9.2213385762745439</c:v>
                </c:pt>
                <c:pt idx="26">
                  <c:v>9.047391574719299</c:v>
                </c:pt>
                <c:pt idx="27">
                  <c:v>8.7145579681122989</c:v>
                </c:pt>
                <c:pt idx="28">
                  <c:v>8.2605782313086724</c:v>
                </c:pt>
                <c:pt idx="29">
                  <c:v>7.8499695740239783</c:v>
                </c:pt>
                <c:pt idx="30">
                  <c:v>7.4211078169712765</c:v>
                </c:pt>
                <c:pt idx="31">
                  <c:v>7.1956842789117106</c:v>
                </c:pt>
                <c:pt idx="32">
                  <c:v>6.9398891428804514</c:v>
                </c:pt>
                <c:pt idx="33">
                  <c:v>6.4587696461919704</c:v>
                </c:pt>
                <c:pt idx="34">
                  <c:v>6.1852411115817034</c:v>
                </c:pt>
                <c:pt idx="35">
                  <c:v>5.7512212319533633</c:v>
                </c:pt>
                <c:pt idx="36">
                  <c:v>5.3342715119929505</c:v>
                </c:pt>
                <c:pt idx="37">
                  <c:v>4.9395422023960194</c:v>
                </c:pt>
                <c:pt idx="38">
                  <c:v>4.5053345032870755</c:v>
                </c:pt>
                <c:pt idx="39">
                  <c:v>4.0885602422484375</c:v>
                </c:pt>
                <c:pt idx="40">
                  <c:v>3.7575683742958379</c:v>
                </c:pt>
                <c:pt idx="41">
                  <c:v>3.5218474682118277</c:v>
                </c:pt>
                <c:pt idx="42">
                  <c:v>3.3846924047608167</c:v>
                </c:pt>
                <c:pt idx="43">
                  <c:v>3.2471998848081491</c:v>
                </c:pt>
                <c:pt idx="44">
                  <c:v>3.0482149409058201</c:v>
                </c:pt>
                <c:pt idx="45">
                  <c:v>2.8561608161920797</c:v>
                </c:pt>
                <c:pt idx="46">
                  <c:v>2.6956355413436488</c:v>
                </c:pt>
                <c:pt idx="47">
                  <c:v>2.6214237126750812</c:v>
                </c:pt>
                <c:pt idx="48">
                  <c:v>2.5383534414795603</c:v>
                </c:pt>
                <c:pt idx="49">
                  <c:v>2.4825547588884289</c:v>
                </c:pt>
                <c:pt idx="50">
                  <c:v>2.4784369647109834</c:v>
                </c:pt>
                <c:pt idx="51">
                  <c:v>2.4906718439443951</c:v>
                </c:pt>
                <c:pt idx="52">
                  <c:v>2.4732301643649532</c:v>
                </c:pt>
                <c:pt idx="53">
                  <c:v>2.4462879807219111</c:v>
                </c:pt>
                <c:pt idx="54">
                  <c:v>2.3873593942017237</c:v>
                </c:pt>
                <c:pt idx="55">
                  <c:v>2.2986509331900167</c:v>
                </c:pt>
                <c:pt idx="56">
                  <c:v>2.2164251153494177</c:v>
                </c:pt>
                <c:pt idx="57">
                  <c:v>2.1716976589996482</c:v>
                </c:pt>
                <c:pt idx="58">
                  <c:v>2.1134533468526095</c:v>
                </c:pt>
                <c:pt idx="59">
                  <c:v>2.0764029621509708</c:v>
                </c:pt>
                <c:pt idx="60">
                  <c:v>2.0335793248453031</c:v>
                </c:pt>
                <c:pt idx="61">
                  <c:v>1.9906486688791081</c:v>
                </c:pt>
                <c:pt idx="62">
                  <c:v>1.9531194722158101</c:v>
                </c:pt>
                <c:pt idx="63">
                  <c:v>1.9116966549475776</c:v>
                </c:pt>
                <c:pt idx="64">
                  <c:v>1.8651639263452335</c:v>
                </c:pt>
                <c:pt idx="65">
                  <c:v>1.7833141804840336</c:v>
                </c:pt>
                <c:pt idx="66">
                  <c:v>1.725417455224928</c:v>
                </c:pt>
                <c:pt idx="67">
                  <c:v>1.6893290177781644</c:v>
                </c:pt>
                <c:pt idx="68">
                  <c:v>1.6695818222461081</c:v>
                </c:pt>
                <c:pt idx="69">
                  <c:v>1.6415050247959142</c:v>
                </c:pt>
                <c:pt idx="70">
                  <c:v>1.6228538962297785</c:v>
                </c:pt>
                <c:pt idx="71">
                  <c:v>1.5971673829076078</c:v>
                </c:pt>
                <c:pt idx="72">
                  <c:v>1.5583433382208061</c:v>
                </c:pt>
                <c:pt idx="73">
                  <c:v>1.5399968058764204</c:v>
                </c:pt>
                <c:pt idx="74">
                  <c:v>1.5206473861689629</c:v>
                </c:pt>
                <c:pt idx="75">
                  <c:v>1.4858677970567074</c:v>
                </c:pt>
                <c:pt idx="76">
                  <c:v>1.4502575564373861</c:v>
                </c:pt>
                <c:pt idx="77">
                  <c:v>1.4147669126673124</c:v>
                </c:pt>
                <c:pt idx="78">
                  <c:v>1.380260402602266</c:v>
                </c:pt>
                <c:pt idx="79">
                  <c:v>1.3465955147339181</c:v>
                </c:pt>
              </c:numCache>
            </c:numRef>
          </c:val>
          <c:smooth val="0"/>
          <c:extLst>
            <c:ext xmlns:c16="http://schemas.microsoft.com/office/drawing/2014/chart" uri="{C3380CC4-5D6E-409C-BE32-E72D297353CC}">
              <c16:uniqueId val="{00000000-E939-4CC1-84C7-B9B33E9E0952}"/>
            </c:ext>
          </c:extLst>
        </c:ser>
        <c:dLbls>
          <c:showLegendKey val="0"/>
          <c:showVal val="0"/>
          <c:showCatName val="0"/>
          <c:showSerName val="0"/>
          <c:showPercent val="0"/>
          <c:showBubbleSize val="0"/>
        </c:dLbls>
        <c:smooth val="0"/>
        <c:axId val="66362752"/>
        <c:axId val="66380928"/>
      </c:lineChart>
      <c:catAx>
        <c:axId val="66362752"/>
        <c:scaling>
          <c:orientation val="minMax"/>
        </c:scaling>
        <c:delete val="0"/>
        <c:axPos val="b"/>
        <c:numFmt formatCode="General" sourceLinked="1"/>
        <c:majorTickMark val="out"/>
        <c:minorTickMark val="none"/>
        <c:tickLblPos val="nextTo"/>
        <c:txPr>
          <a:bodyPr/>
          <a:lstStyle/>
          <a:p>
            <a:pPr>
              <a:defRPr sz="2000" i="1"/>
            </a:pPr>
            <a:endParaRPr lang="en-US"/>
          </a:p>
        </c:txPr>
        <c:crossAx val="66380928"/>
        <c:crosses val="autoZero"/>
        <c:auto val="1"/>
        <c:lblAlgn val="ctr"/>
        <c:lblOffset val="100"/>
        <c:noMultiLvlLbl val="0"/>
      </c:catAx>
      <c:valAx>
        <c:axId val="66380928"/>
        <c:scaling>
          <c:orientation val="minMax"/>
        </c:scaling>
        <c:delete val="1"/>
        <c:axPos val="l"/>
        <c:majorGridlines/>
        <c:numFmt formatCode="0.00" sourceLinked="1"/>
        <c:majorTickMark val="out"/>
        <c:minorTickMark val="none"/>
        <c:tickLblPos val="none"/>
        <c:crossAx val="66362752"/>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0.28571</cdr:x>
      <cdr:y>0.43421</cdr:y>
    </cdr:from>
    <cdr:to>
      <cdr:x>0.71429</cdr:x>
      <cdr:y>0.82626</cdr:y>
    </cdr:to>
    <cdr:sp macro="" textlink="">
      <cdr:nvSpPr>
        <cdr:cNvPr id="2" name="Rechthoek 1"/>
        <cdr:cNvSpPr/>
      </cdr:nvSpPr>
      <cdr:spPr>
        <a:xfrm xmlns:a="http://schemas.openxmlformats.org/drawingml/2006/main">
          <a:off x="2448272" y="2376264"/>
          <a:ext cx="3672408" cy="214553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NL"/>
        </a:p>
      </cdr:txBody>
    </cdr:sp>
  </cdr:relSizeAnchor>
  <cdr:relSizeAnchor xmlns:cdr="http://schemas.openxmlformats.org/drawingml/2006/chartDrawing">
    <cdr:from>
      <cdr:x>0.71429</cdr:x>
      <cdr:y>0.23684</cdr:y>
    </cdr:from>
    <cdr:to>
      <cdr:x>0.92437</cdr:x>
      <cdr:y>0.47368</cdr:y>
    </cdr:to>
    <cdr:sp macro="" textlink="">
      <cdr:nvSpPr>
        <cdr:cNvPr id="3" name="Rechthoek 2"/>
        <cdr:cNvSpPr/>
      </cdr:nvSpPr>
      <cdr:spPr>
        <a:xfrm xmlns:a="http://schemas.openxmlformats.org/drawingml/2006/main">
          <a:off x="6120680" y="1296144"/>
          <a:ext cx="1800200" cy="1296144"/>
        </a:xfrm>
        <a:prstGeom xmlns:a="http://schemas.openxmlformats.org/drawingml/2006/main" prst="rect">
          <a:avLst/>
        </a:prstGeom>
        <a:noFill xmlns:a="http://schemas.openxmlformats.org/drawingml/2006/main"/>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nl-NL"/>
        </a:p>
      </cdr:txBody>
    </cdr:sp>
  </cdr:relSizeAnchor>
  <cdr:relSizeAnchor xmlns:cdr="http://schemas.openxmlformats.org/drawingml/2006/chartDrawing">
    <cdr:from>
      <cdr:x>0.06723</cdr:x>
      <cdr:y>0.77632</cdr:y>
    </cdr:from>
    <cdr:to>
      <cdr:x>0.28571</cdr:x>
      <cdr:y>0.86842</cdr:y>
    </cdr:to>
    <cdr:sp macro="" textlink="">
      <cdr:nvSpPr>
        <cdr:cNvPr id="4" name="Rechthoek 3"/>
        <cdr:cNvSpPr/>
      </cdr:nvSpPr>
      <cdr:spPr>
        <a:xfrm xmlns:a="http://schemas.openxmlformats.org/drawingml/2006/main">
          <a:off x="576064" y="4248472"/>
          <a:ext cx="1872208" cy="504056"/>
        </a:xfrm>
        <a:prstGeom xmlns:a="http://schemas.openxmlformats.org/drawingml/2006/main" prst="rect">
          <a:avLst/>
        </a:prstGeom>
        <a:noFill xmlns:a="http://schemas.openxmlformats.org/drawingml/2006/main"/>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nl-N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D6882-B7F5-4B8D-BFAA-7C4D43FFE91E}" type="datetimeFigureOut">
              <a:rPr lang="en-US" smtClean="0"/>
              <a:pPr/>
              <a:t>12/7/2020</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91462-E163-4273-9B58-2C04147768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160% Wealth presentation</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So, what we need is a constant labor value, for getting back what we worked for</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Because this will get our lives in balance. Offering an easy breakthrough with a prosper outlook</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Decoupling will repair pension deficit and add 60% more value to our lives</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Now we will </a:t>
            </a:r>
            <a:r>
              <a:rPr lang="en-US" sz="1200" b="1" i="0" u="none" strike="noStrike" kern="1200" dirty="0" err="1">
                <a:solidFill>
                  <a:schemeClr val="tx1"/>
                </a:solidFill>
                <a:latin typeface="+mn-lt"/>
                <a:ea typeface="+mn-ea"/>
                <a:cs typeface="+mn-cs"/>
              </a:rPr>
              <a:t>focuss</a:t>
            </a:r>
            <a:r>
              <a:rPr lang="en-US" sz="1200" b="1" i="0" u="none" strike="noStrike" kern="1200" dirty="0">
                <a:solidFill>
                  <a:schemeClr val="tx1"/>
                </a:solidFill>
                <a:latin typeface="+mn-lt"/>
                <a:ea typeface="+mn-ea"/>
                <a:cs typeface="+mn-cs"/>
              </a:rPr>
              <a:t> on labor participation and contribution</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Only two third of available capacity have a more or less paid job</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Only two third of available capacity have a more or less paid job</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They labor for their self and take so also care for the needs three others.</a:t>
            </a:r>
            <a:endParaRPr lang="en-US"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Only two third of available capacity have a more or less paid job. Decoupling will</a:t>
            </a:r>
            <a:r>
              <a:rPr lang="en-US" sz="1200" b="0" i="0" u="none" strike="noStrike" kern="1200" baseline="0" dirty="0">
                <a:solidFill>
                  <a:schemeClr val="tx1"/>
                </a:solidFill>
                <a:latin typeface="+mn-lt"/>
                <a:ea typeface="+mn-ea"/>
                <a:cs typeface="+mn-cs"/>
              </a:rPr>
              <a:t> give 11% more labor participation  and combined the 160% value growth</a:t>
            </a:r>
            <a:endParaRPr lang="en-US"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They labor for their self and take so also care for the needs three others.</a:t>
            </a:r>
            <a:endParaRPr lang="en-US"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70% like that, 10% like to labor more, 20% less: Not measuring what the jobless and pensioners want!</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Welcome at this first 160% Wealth Presentation.</a:t>
            </a:r>
            <a:endParaRPr lang="en-US" b="1"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We are now able to rise the production factor from 4 times 160%, to 6,4. Both labor less and labor more will become easier</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It will take us a 100 year to get rid of inflation history and repair the deficits</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But the good news is we can recover 50% by 2030 and 80% at 2050</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An extra freedom of decoupling is that we start to exchange labor free from having money. Which enables us to enter active in economics</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Also by internet, the labor market is now a global commons. Which need global pricing to avoid unequal concurrence and economic disasters.</a:t>
            </a:r>
            <a:r>
              <a:rPr lang="en-US" b="1"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So decoupling will prosper local wealth, supports equality, is efficient and sustainable</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So decoupling will prosper local wealth, supports equality, </a:t>
            </a:r>
            <a:r>
              <a:rPr lang="en-US" sz="1200" b="0" i="0" u="none" strike="noStrike" kern="1200" dirty="0" err="1">
                <a:solidFill>
                  <a:schemeClr val="tx1"/>
                </a:solidFill>
                <a:latin typeface="+mn-lt"/>
                <a:ea typeface="+mn-ea"/>
                <a:cs typeface="+mn-cs"/>
              </a:rPr>
              <a:t>efficienty</a:t>
            </a:r>
            <a:r>
              <a:rPr lang="en-US" sz="1200" b="0" i="0" u="none" strike="noStrike" kern="1200" dirty="0">
                <a:solidFill>
                  <a:schemeClr val="tx1"/>
                </a:solidFill>
                <a:latin typeface="+mn-lt"/>
                <a:ea typeface="+mn-ea"/>
                <a:cs typeface="+mn-cs"/>
              </a:rPr>
              <a:t> and </a:t>
            </a:r>
            <a:r>
              <a:rPr lang="en-US" sz="1200" b="0" i="0" u="none" strike="noStrike" kern="1200" dirty="0" err="1">
                <a:solidFill>
                  <a:schemeClr val="tx1"/>
                </a:solidFill>
                <a:latin typeface="+mn-lt"/>
                <a:ea typeface="+mn-ea"/>
                <a:cs typeface="+mn-cs"/>
              </a:rPr>
              <a:t>sustainabiliy</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Taxes has still to be paid</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And the right jobs can get a bonus paid by the polluting ones</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Reward systems can help governments to gain positive impact on their Post 2015 Development Agenda</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en-US"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Labor is 65% of our production value. It</a:t>
            </a:r>
            <a:r>
              <a:rPr lang="en-US" sz="1200" b="1" i="0" u="none" strike="noStrike" kern="1200" baseline="0" dirty="0">
                <a:solidFill>
                  <a:schemeClr val="tx1"/>
                </a:solidFill>
                <a:latin typeface="+mn-lt"/>
                <a:ea typeface="+mn-ea"/>
                <a:cs typeface="+mn-cs"/>
              </a:rPr>
              <a:t> need commons safekeeping </a:t>
            </a:r>
            <a:endParaRPr lang="en-US"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Integrating dLv in daily life needs open source software and governments protection</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Community and Governments will manage dLv, banks will lose business, but money will be still some 35% of the reward of commercial jobs </a:t>
            </a:r>
            <a:endParaRPr lang="en-US"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Wealth is only what we can experience by processing it. Entering the final chapter, about the eight Resources parameters: Resource value is trade skills times labor plus field values. </a:t>
            </a:r>
            <a:endParaRPr lang="en-US"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Defining the resources values: Creations, Matter, Trade skills, Energy, Space, and Time.</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How do we value the Field and how relate the components to that all?</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It becomes time to trade and law free our heritage. Able to create “160% Wealth”, we will get this right too</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We will get 60% more wealth: 30% by 2030 and near 50% by 2050. Plus extra local prosperity, equal global competition, and a boost on sustainable development. The production factor will rise from under 4 to over 6. Lower influence of banks and strengthen governments, so we will be able to fry our heritage</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Poor countries will need this first of all, but developed countries need to hurry with </a:t>
            </a:r>
            <a:r>
              <a:rPr lang="en-US" sz="1200" b="0" i="0" u="none" strike="noStrike" kern="1200" dirty="0" err="1">
                <a:solidFill>
                  <a:schemeClr val="tx1"/>
                </a:solidFill>
                <a:latin typeface="+mn-lt"/>
                <a:ea typeface="+mn-ea"/>
                <a:cs typeface="+mn-cs"/>
              </a:rPr>
              <a:t>implemetation</a:t>
            </a:r>
            <a:r>
              <a:rPr lang="en-US" sz="1200" b="0" i="0" u="none" strike="noStrike" kern="1200" dirty="0">
                <a:solidFill>
                  <a:schemeClr val="tx1"/>
                </a:solidFill>
                <a:latin typeface="+mn-lt"/>
                <a:ea typeface="+mn-ea"/>
                <a:cs typeface="+mn-cs"/>
              </a:rPr>
              <a:t> too, to gain back their comfort</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You can do this with the help of the World Sustainability Fund</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For centuries currency inflation was one of our greatest pains</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Thank you for being here. Think: What can I do to grab the 160% Wealth for myself, my family, and for all of us. I wish you 160% Wealth.</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At the reward of twenty seven hours labor in 1900 we can now buy only one hour service</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And it is becoming worse. So it is at your interest to change this.</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Many people fear to stay with empty hands, now and at pension</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So we need to look what is really going on </a:t>
            </a:r>
            <a:endParaRPr lang="en-US" dirty="0"/>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Realizing the present systems forces nearly all of us in debt. Both our governments and private</a:t>
            </a:r>
            <a:r>
              <a:rPr lang="en-US" dirty="0"/>
              <a:t> </a:t>
            </a:r>
          </a:p>
        </p:txBody>
      </p:sp>
      <p:sp>
        <p:nvSpPr>
          <p:cNvPr id="4" name="Tijdelijke aanduiding voor dianummer 3"/>
          <p:cNvSpPr>
            <a:spLocks noGrp="1"/>
          </p:cNvSpPr>
          <p:nvPr>
            <p:ph type="sldNum" sz="quarter" idx="10"/>
          </p:nvPr>
        </p:nvSpPr>
        <p:spPr/>
        <p:txBody>
          <a:bodyPr/>
          <a:lstStyle/>
          <a:p>
            <a:fld id="{4D491462-E163-4273-9B58-2C041477683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p>
            <a:fld id="{D6D04E60-8C84-4B8E-BDC3-600DAE2F185C}" type="datetimeFigureOut">
              <a:rPr lang="en-US" smtClean="0"/>
              <a:pPr/>
              <a:t>12/7/2020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D6D04E60-8C84-4B8E-BDC3-600DAE2F185C}" type="datetimeFigureOut">
              <a:rPr lang="en-US" smtClean="0"/>
              <a:pPr/>
              <a:t>12/7/2020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D6D04E60-8C84-4B8E-BDC3-600DAE2F185C}" type="datetimeFigureOut">
              <a:rPr lang="en-US" smtClean="0"/>
              <a:pPr/>
              <a:t>12/7/2020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D6D04E60-8C84-4B8E-BDC3-600DAE2F185C}" type="datetimeFigureOut">
              <a:rPr lang="en-US" smtClean="0"/>
              <a:pPr/>
              <a:t>12/7/2020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6D04E60-8C84-4B8E-BDC3-600DAE2F185C}" type="datetimeFigureOut">
              <a:rPr lang="en-US" smtClean="0"/>
              <a:pPr/>
              <a:t>12/7/2020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D6D04E60-8C84-4B8E-BDC3-600DAE2F185C}" type="datetimeFigureOut">
              <a:rPr lang="en-US" smtClean="0"/>
              <a:pPr/>
              <a:t>12/7/2020</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D6D04E60-8C84-4B8E-BDC3-600DAE2F185C}" type="datetimeFigureOut">
              <a:rPr lang="en-US" smtClean="0"/>
              <a:pPr/>
              <a:t>12/7/2020</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D6D04E60-8C84-4B8E-BDC3-600DAE2F185C}" type="datetimeFigureOut">
              <a:rPr lang="en-US" smtClean="0"/>
              <a:pPr/>
              <a:t>12/7/2020</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6D04E60-8C84-4B8E-BDC3-600DAE2F185C}" type="datetimeFigureOut">
              <a:rPr lang="en-US" smtClean="0"/>
              <a:pPr/>
              <a:t>12/7/2020</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6D04E60-8C84-4B8E-BDC3-600DAE2F185C}" type="datetimeFigureOut">
              <a:rPr lang="en-US" smtClean="0"/>
              <a:pPr/>
              <a:t>12/7/2020</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6D04E60-8C84-4B8E-BDC3-600DAE2F185C}" type="datetimeFigureOut">
              <a:rPr lang="en-US" smtClean="0"/>
              <a:pPr/>
              <a:t>12/7/2020</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4DD1D2CA-A75E-43E2-A2E2-AD4A0CE334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04E60-8C84-4B8E-BDC3-600DAE2F185C}" type="datetimeFigureOut">
              <a:rPr lang="en-US" smtClean="0"/>
              <a:pPr/>
              <a:t>12/7/2020</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1D2CA-A75E-43E2-A2E2-AD4A0CE334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ZnkmCgFEmMM" TargetMode="Externa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orldsustainabilityfund.nl/do/The_New_Wealth_Architecture.pdf" TargetMode="Externa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ilo.org/wcmsp5/groups/public/---dgreports/---dcomm/documents/publication/wcms_24396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ilo.org/wcmsp5/groups/public/---dgreports/---dcomm/documents/publication/wcms_243961.pdf" TargetMode="Externa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ilo.org/wcmsp5/groups/public/---dgreports/---dcomm/documents/publication/wcms_24396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ilo.org/wcmsp5/groups/public/---dgreports/---dcomm/documents/publication/wcms_243961.pdf" TargetMode="Externa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ZnkmCgFEmMM" TargetMode="External"/><Relationship Id="rId5" Type="http://schemas.openxmlformats.org/officeDocument/2006/relationships/image" Target="../media/image2.png"/><Relationship Id="rId10" Type="http://schemas.openxmlformats.org/officeDocument/2006/relationships/image" Target="../media/image6.jpeg"/><Relationship Id="rId4" Type="http://schemas.openxmlformats.org/officeDocument/2006/relationships/hyperlink" Target="http://www.worldsustainabilityfund.nl/" TargetMode="Externa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cbs.nl/NR/rdonlyres/65E42E80-882C-4B11-AEA0-BFA49FB0BA6F/0/2012k1v4p20art.pdf" TargetMode="Externa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bs.nl/NR/rdonlyres/65E42E80-882C-4B11-AEA0-BFA49FB0BA6F/0/2012k1v4p20art.pdf" TargetMode="Externa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chart" Target="../charts/chart6.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www.youtube.com/watch?v=5gFPAC1vd50"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en.wikipedia.org/wiki/Wage_share" TargetMode="Externa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youtube.com/watch?v=Bz0OusngnAI"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youtube.com/watch?v=mwihPSP0nhU" TargetMode="External"/><Relationship Id="rId5" Type="http://schemas.openxmlformats.org/officeDocument/2006/relationships/chart" Target="../charts/chart9.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youtube.com/watch?v=ZnkmCgFEmMM" TargetMode="Externa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2.png"/><Relationship Id="rId4" Type="http://schemas.openxmlformats.org/officeDocument/2006/relationships/hyperlink" Target="http://www.worldsustainabilityfund.nl/" TargetMode="Externa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worldsustainabilityfund.nl/" TargetMode="External"/><Relationship Id="rId7" Type="http://schemas.openxmlformats.org/officeDocument/2006/relationships/hyperlink" Target="https://www.youtube.com/watch?v=P9fTld5_XPw"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chart" Target="../charts/char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hyperlink" Target="http://www.worldsustainabilityfund.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6" name="Rechthoek 5"/>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7" name="Afbeelding 6"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9" name="Tekstvak 8"/>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sp>
        <p:nvSpPr>
          <p:cNvPr id="3" name="Ondertitel 2"/>
          <p:cNvSpPr>
            <a:spLocks noGrp="1"/>
          </p:cNvSpPr>
          <p:nvPr>
            <p:ph type="subTitle" idx="1"/>
          </p:nvPr>
        </p:nvSpPr>
        <p:spPr>
          <a:xfrm>
            <a:off x="1371600" y="4653136"/>
            <a:ext cx="6400800" cy="1392560"/>
          </a:xfrm>
        </p:spPr>
        <p:txBody>
          <a:bodyPr>
            <a:normAutofit fontScale="70000" lnSpcReduction="20000"/>
          </a:bodyPr>
          <a:lstStyle/>
          <a:p>
            <a:r>
              <a:rPr lang="en-US" dirty="0">
                <a:solidFill>
                  <a:schemeClr val="bg1"/>
                </a:solidFill>
              </a:rPr>
              <a:t>60% more wealth by decoupling labor registration from devaluating currencies. Including poverty eradication and pensions for all.</a:t>
            </a:r>
            <a:endParaRPr lang="en-US" sz="2900" dirty="0">
              <a:solidFill>
                <a:schemeClr val="accent1">
                  <a:lumMod val="75000"/>
                </a:schemeClr>
              </a:solidFill>
            </a:endParaRPr>
          </a:p>
          <a:p>
            <a:r>
              <a:rPr lang="en-US" sz="2900" dirty="0">
                <a:solidFill>
                  <a:schemeClr val="accent1">
                    <a:lumMod val="75000"/>
                  </a:schemeClr>
                </a:solidFill>
              </a:rPr>
              <a:t>Emile van Essen</a:t>
            </a:r>
          </a:p>
        </p:txBody>
      </p:sp>
      <p:sp>
        <p:nvSpPr>
          <p:cNvPr id="12" name="Rechthoek 11"/>
          <p:cNvSpPr/>
          <p:nvPr/>
        </p:nvSpPr>
        <p:spPr>
          <a:xfrm>
            <a:off x="35496" y="2631103"/>
            <a:ext cx="9053439" cy="166199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a:p>
            <a:pPr algn="ct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Labor decoupled from Finance </a:t>
            </a:r>
          </a:p>
        </p:txBody>
      </p:sp>
      <p:sp>
        <p:nvSpPr>
          <p:cNvPr id="14" name="Rechthoek 13"/>
          <p:cNvSpPr/>
          <p:nvPr/>
        </p:nvSpPr>
        <p:spPr>
          <a:xfrm>
            <a:off x="2339752" y="1628800"/>
            <a:ext cx="4572000" cy="707886"/>
          </a:xfrm>
          <a:prstGeom prst="rect">
            <a:avLst/>
          </a:prstGeom>
        </p:spPr>
        <p:txBody>
          <a:bodyPr lIns="91440" tIns="45720" rIns="91440" bIns="45720" anchor="t">
            <a:spAutoFit/>
          </a:bodyPr>
          <a:lstStyle/>
          <a:p>
            <a:pPr algn="ctr"/>
            <a:r>
              <a:rPr lang="en-US" sz="2000" b="1" dirty="0">
                <a:solidFill>
                  <a:schemeClr val="bg1"/>
                </a:solidFill>
              </a:rPr>
              <a:t>Post 2015 Agenda SDG 0.0 ?</a:t>
            </a:r>
          </a:p>
          <a:p>
            <a:pPr algn="ctr"/>
            <a:r>
              <a:rPr lang="en-US" sz="2000" b="1" dirty="0">
                <a:solidFill>
                  <a:schemeClr val="bg1"/>
                </a:solidFill>
              </a:rPr>
              <a:t>Currencies Freed Labor</a:t>
            </a:r>
            <a:endParaRPr lang="en-US" sz="2000" b="1">
              <a:solidFill>
                <a:schemeClr val="bg1"/>
              </a:solidFill>
              <a:cs typeface="Calibri"/>
            </a:endParaRPr>
          </a:p>
        </p:txBody>
      </p:sp>
      <p:sp>
        <p:nvSpPr>
          <p:cNvPr id="11" name="Rechthoek 10"/>
          <p:cNvSpPr/>
          <p:nvPr/>
        </p:nvSpPr>
        <p:spPr>
          <a:xfrm>
            <a:off x="1472564" y="620688"/>
            <a:ext cx="6198876"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nl-NL"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World Sustainability Fund</a:t>
            </a:r>
          </a:p>
        </p:txBody>
      </p:sp>
      <p:grpSp>
        <p:nvGrpSpPr>
          <p:cNvPr id="13"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17" name="Picture 2">
            <a:hlinkClick r:id="rId6"/>
          </p:cNvPr>
          <p:cNvPicPr>
            <a:picLocks noChangeAspect="1" noChangeArrowheads="1"/>
          </p:cNvPicPr>
          <p:nvPr/>
        </p:nvPicPr>
        <p:blipFill>
          <a:blip r:embed="rId7" cstate="print"/>
          <a:srcRect/>
          <a:stretch>
            <a:fillRect/>
          </a:stretch>
        </p:blipFill>
        <p:spPr bwMode="auto">
          <a:xfrm>
            <a:off x="1763688" y="0"/>
            <a:ext cx="5544616" cy="476672"/>
          </a:xfrm>
          <a:prstGeom prst="rect">
            <a:avLst/>
          </a:prstGeom>
          <a:noFill/>
          <a:ln w="9525">
            <a:noFill/>
            <a:miter lim="800000"/>
            <a:headEnd/>
            <a:tailEnd/>
          </a:ln>
        </p:spPr>
      </p:pic>
      <p:sp>
        <p:nvSpPr>
          <p:cNvPr id="2" name="TextBox 1">
            <a:extLst>
              <a:ext uri="{FF2B5EF4-FFF2-40B4-BE49-F238E27FC236}">
                <a16:creationId xmlns:a16="http://schemas.microsoft.com/office/drawing/2014/main" id="{951C054E-EC9F-452A-BCAE-A0EC00EAFA0F}"/>
              </a:ext>
            </a:extLst>
          </p:cNvPr>
          <p:cNvSpPr txBox="1"/>
          <p:nvPr/>
        </p:nvSpPr>
        <p:spPr>
          <a:xfrm>
            <a:off x="653291" y="3587120"/>
            <a:ext cx="7758768" cy="830997"/>
          </a:xfrm>
          <a:prstGeom prst="rect">
            <a:avLst/>
          </a:prstGeom>
          <a:solidFill>
            <a:schemeClr val="bg1">
              <a:lumMod val="65000"/>
            </a:schemeClr>
          </a:solidFill>
          <a:ln>
            <a:solidFill>
              <a:schemeClr val="bg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cs typeface="Calibri"/>
              </a:rPr>
              <a:t>No decoupling! Finance integrates to 0.00 inflation: </a:t>
            </a:r>
            <a:br>
              <a:rPr lang="en-US" sz="2400" b="1" dirty="0">
                <a:solidFill>
                  <a:srgbClr val="FFFFFF"/>
                </a:solidFill>
                <a:cs typeface="Calibri"/>
              </a:rPr>
            </a:br>
            <a:r>
              <a:rPr lang="en-US" sz="2400" b="1" dirty="0">
                <a:solidFill>
                  <a:srgbClr val="FFFFFF"/>
                </a:solidFill>
                <a:cs typeface="Calibri"/>
              </a:rPr>
              <a:t>saving Labor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p:cNvGrpSpPr/>
          <p:nvPr/>
        </p:nvGrpSpPr>
        <p:grpSpPr>
          <a:xfrm>
            <a:off x="0" y="-18029"/>
            <a:ext cx="9144000" cy="6903413"/>
            <a:chOff x="0" y="-18029"/>
            <a:chExt cx="9144000" cy="6903413"/>
          </a:xfrm>
        </p:grpSpPr>
        <p:grpSp>
          <p:nvGrpSpPr>
            <p:cNvPr id="7" name="Groep 6"/>
            <p:cNvGrpSpPr/>
            <p:nvPr/>
          </p:nvGrpSpPr>
          <p:grpSpPr>
            <a:xfrm>
              <a:off x="0" y="-18029"/>
              <a:ext cx="9144000" cy="6876029"/>
              <a:chOff x="0" y="-18029"/>
              <a:chExt cx="9144000" cy="6876029"/>
            </a:xfrm>
          </p:grpSpPr>
          <p:pic>
            <p:nvPicPr>
              <p:cNvPr id="12"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3" name="Rechthoek 12"/>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hthoek 7"/>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9" name="Afbeelding 8"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1" name="Tekstvak 10"/>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3558" name="AutoShape 6" descr="data:image/jpeg;base64,/9j/4AAQSkZJRgABAQAAAQABAAD/2wCEAAkGBxQTEhUUEhQVFBUWFhcWFBQUFBUYFRUXFRgXGBQUFxQYHCggGBolHBQVITEhJSkrLi4uFx8zODMsNygtLisBCgoKDg0OGxAQGiwkICQsLCwsLCwsLCwsLCwsLCwsLCwsLCwsLCwsLCwsLCwsLCwsLCwsLCwsLCwsLCwsLCwsLP/AABEIALcBEwMBEQACEQEDEQH/xAAcAAABBQEBAQAAAAAAAAAAAAAGAQIDBAUHAAj/xABJEAACAQIDBAcEBgkCBQIHAAABAhEAAwQSIQUGMUETUWFxgZGhIjKxwQdCYpLR8BQjUlNygqLC4TPxFiRjstJD4hUXJTREVJP/xAAaAQACAwEBAAAAAAAAAAAAAAAAAQIDBAUG/8QANREAAgECBAMFBwQCAwEAAAAAAAECAxEEEiExE0FRFCIyYXEFM4GRobHwI0JS0cHhFWLxQ//aAAwDAQACEQMRAD8A7W4qtoCs4qtjIHWoMkNy1EY1xTEVbgqLJIjikAoFMBYoAWKYj0UALFAHooASKYCxQAkUAeigD0UAeoA9QB6gD1AC0AeigBYoA9FMBYoA9losI9losAmSiwz2SiwDlSmkIs2lqSEWraVJEScLU7ASOKbAruKqYyBhVbGjwWkhkdwVICncqDGRgUDHAUCFimAsUAeigD0UAeigD0UAJFMD1ID1AHqAEoA9TAWgD1AHqAFoAWKBCxTAWKAFimAuWgR7LQAuWgByrTAsWlqSEW7aVJIRKBU7AKRQwK7iqmMjy1WxodloSAq4gxTaBGe71CzJHg1ADg1AC5qYCzQI9NACTQB6aAPTQB6aAEoA9QB6gD1AHqBmbiNofrDbUaqyZjPJgx+QoT1saIUu7mfmXMPezFx+y0Dyp8iqcUop9SekVi0wFoAUUwFFAhwFMBwFADgtMQ4LQA5Vp2AsWhTQi2oqxALTA9QBFcFVyAjVaqsSHONKm0I599IGKuI9vIxWVMgHtFaKPhM9Z2YKptfEfvW86tKs76kg23iB/wCq3p+FFg4j6jxvBif3noKMq6D4kuo7/iXEj64+6KWRdB8WXUcN6sSOa/d/zSyR6D4shRvdiPsfdP40uHHoHFkOG+N/mqeR/Gjhw6D40iQb6Xv3aetLhQ6D40h432ufuk+8fwo4MOg+NIkXfZudkffP4UcCHQOMyRN9uuz/AF/4o4EA4zHjfZf3J+9S7PAfGY//AI1T90/3hR2eAcYcN9bX7u55r+NLs0eo+N5E1re6205bV0wJMAGB50nQgt2SjUlLZENvFdLcVxoHaRPGFA0P3qyyjadvM6VN3pJ+RoYfaGQEmSXdsscokyeypJd1srqRvKMUQneexbJtsWJU5SQukjjVyoZle5lq1lnY5d78P1sP5TR2d9Svioc292HjRif5TR2d9Q4qLVjb9trb3ROVIDHv4aUcCQ+IiK3vXhzzI8DRwJC4sSdN5sOfr+ho4Mg4sSdN4MP+8HrRwZBxIkybbsH/ANRafBkHEj1LFvatk8Li+dHCkHEj1HttK3oFYNJjQ8NCZPZpUXCS3JwtO9nsJsraYfR4UwDMjWZ/CklctqU8uqNpWB51ZZooTQ6gYhNJsCJzVcmMVBSigPXKbA5/9IKTct/wn4itNHwmWvugQNqrCgTJTAaUoGMZKAHYTC9I2WQOsngBVc5qKuy6jRlVllQ/G4Do1U5gS06AHQCIPjNEJqV7EqtB00m3uUwlTKT2WgD2SnYYuSiwC5KLAIEpgeyUALloAmwjlWBGnLzqqtDNBmjC1MlVPkbmBxBhdBIafMQfxrlqTep23GK0RuYVgxXSPaJ86tWpS9AAvNmYseZJ8zNdNLQ4jd3cZFAj2YDmPOldDyy6BJsn/wCwxP8AGnypj/azHUU7ECe2tOwiwtunYRYS1RYCzZtUxFzCeywI/IHH0qivJJW57mzBwlmclts/jsW1bqJ9mY70aR6GKx3OnsF+AuK0GRMDTnrWttuNzltJTsaE1UWETtVTYEc1W2SJkqyImMutQwAzb1xL1wHLmVRCnUTNHFaVkXxw0JazWoM4/DAOQgMDj1D/ABWunJuKcjm16aU2oJ2W5Sy1YUEZFAy1siwGuAEAjmCNDNU1p5Y6czXg6SqVO9sibBWsqlhpmMQf2ToB5Saz15970+5twdH9Nv8Al9iTEQz9I6ghFChDHtHUnTnqY/2ojJqKivVkp006jnJXS0S6v80MI2yCQRBBgjqratTktNOzGlNaYh5txxp2A8FoAcFpgeyUDEC0ALlosA1hQBo7OaT8ew1yq9Lhz02Z28NWVWGu63CbDnIhc8FUsfATU4R1IVJWTYAgV0DjlXHFy1u1ajPdcIpPATzNV1G1oX0Ipu7Le09wSJHTksBrIEE1kzu9joqkmr3KG7W12tdLhHMBiDDcmXqPbV9OVjLVhdM3LCSQK0owlhVgxTEWUXWmItWloAsWlpiJGtTGsEGR8/SqK9LOrrdGrCV+FJp7PRj8Fc/PdpXPidWQQYPEZMpHVH58630VeFmcvFPLNNGqm0NKk6aKFWZOzVzmzaIhpIZYWrURK+P/ANN/4W+FDHHdAJ0hmqEdG2hSx1wAFV5mWPfW6inLvP4HJxVSNNOnDd6szCtaTnkNwUmMmwNwqSRpw+dZMXok/M6ns3WUl5Fpbp4cR1H5Vhu3qzrWSVkVcQ+XiNTqJ7flWijSc35GXFYmNJK3i5f2UF1Op7zXRSOI227scIk9XCmAuaeOtMB6xHypgeAHrQA8gUwFW2IoGQ3aTAq3rwFRbA192Bnzkcivwb8ax4p3sb8Fpm+AQbZbLhLnWcq+bD5TSoLvIniX3GBBFbTmmTtFimJwtwkBFuqW8xrVFXc1Yc6HjcFahkJZgzl8xbXjOh4gVkfU6cVoc5+kjBW7V+y1skM41HPT63rU6bKa6Ssb2yy2VM8ZtJjn1Gt8djlVLZnY0rep7akQLVtaYmTrTEWLPGgCUcdKAJbNuGB6xrXNrxUamh1sNJypK5qYkhcvVEnx/wBq10F3TDi33khn6R1GrTHcI0APEweWlcyNPMrnUvYdaFQitSTLAq5ECDHtFtz9k/Ch7Eoq8kAl5vZY+XjVVKClKxqxFR06bkjHY8ZrprQ4DbbuyG5TAgakNCWBrB5j/PyrPiY3ps24GeWsvPQ2cLhAxFc6KudybsZOJsmXze+Dw5Ryjsrr00lHQ87VcnNuW5XNqJB5dVTsQEFnSRy40APSz107AeNvnyP5igYmWKAJ7GHLGBoOZPADrpTkoq7J06cpysibHYdUjLPbJme2q6M3NNsuxNKNOyiZt/hVrM5jYkGaoZILtx7cWif2nY+QUfEGstXxJHQwq7jfmbG9zRhgOu4voGNXUFqV4l90DDWowg3vmhKLEx1iqKu5poWysJdzN47l+yVvAF7IEOeLrGkjrrLNWOjRm2tQX3gTENielvYe86mOihGIgdQA4VZGLSKKkk5ahtgcNca0l02mQHWDxA5SOVa4PTUwVIWeg+0fa8amVGkp0keNSExwoESo3YZoAlS8fKgRo4VpIJ6vma59f3h1cN7pE+1W1UfZ+ZrVQ8JhxfjKAerTIFdu4a48aklojr2LlqpxEycVaiJT208WH7o8yKjPYnT8SAXEn2D3ijC+Mlj/AHXxMljW84xC1AETUEhLPvL3iq6ivB+hdQdqkX5r7hPs1ZiuZA9BU2MreZD+rYcCsHvU866FCXdscjGRtJMws3rV5jJTdPLSePbUgEV6AJC8/KmMk6WfKKYG7g8MFUA8TBb5L5GsGIneVuh08LDLG/NlLazrIA4gGfiD61dhr5SjFtZlqZV25pWhmUy8bbYDOVOVjox4VnclexZkko5mtA53ew+S2i9Sie9vab1Y1im71GdOlHLSRDvxci3ZXrdj91QP7q00NzLinogUBrUYQ73Z3estaQ3bauze1LCYHLSlKxfTVlcXBbj2beKe8swY/V/UnmSOfdVTgnK7NCqNRsjVx93ozoZPE6CB1CpldzOwGJBeOXA91MQKYu10d106mI8OXpU0ZWrMs2L0GpCLDMPCgRJZvAUAOS8OdAjXwQ4dwrmTeabZ2acctNIXbN2GX+D5mttDwnNxfjMrpauMgYWmrhxOyzRsmr0VsnFTEZ28TfqG7x8aU/CWUvGBWJ/027xRhvGSx/ujHY1vOKQsaAI2NA0LhhLr3j41CfhfoXUVepH1QT7LPCuZA9DUExtnpLTgcR7a/EjymtVN5Z2MFaOencFDljj2z8q2nMFt2wefPjTAaE8deA40APa3rp60wH21pgFWATpLf2iND28PjXOqRtU1OrTk5U9OgKXJBM8effXRXkct3vqMt2S5yiJM8ewTUJyyq5OnBzllQR4vZgvWOjjioCnqIGnrWCL71zq1I3p5X0NHALqSOBJj5VTHV3LJaKwMb+4n9daTqQt95o/srZROfit0jDRuvhWkxnXsGwQJyAAA7opM0okxm0VUHLqfh2mopDBq8+cMZkmaYDN2MJmUM51JOg74pEzK3pKpinWJ93iTPAVOL0Ms/EVA409nj2mplZILnKgRLZ50APtAMwHWaTdlccVdpBLhFrlxO0yjvBdGcDqUfOt9DwnKxfjMQ3qtMgcW7lcSJ2mauHOlXorZaBqaImRvS8Wf5x86jU2LqHjBC6ZtN4fGnhvGSx3ujFY1vOGMdIGZiEU/WYwD3dfhUXNLcthRlPZEN6/ZABF5GnkJ09KhxYl3ZZj8EQXWNeJ07AaVSSdNtDoU2q0U1zCbZvKudA7sxuEvxB7WB8GYfKr6ukzJQ71P5g1tKxkuso4TI7jqK3QlmimcqrDJNorCplY4UxjgaYD1amBv7u4nQr1GfA/5HrWPEx1UjdhJaOJW3kwmV84925r3N9YfPxq2hPNG3QqxFPLK/JmVhr2Rg3GPyatmrxaKacsslILNl4gFCwOgUkVzUnFu/I6zakk1zLOztEFVw2LJ7nP99r+bFv8AZCL/AEhvixrZT8JzMQ7zZBsm10lxE/aZR5kTWiJnOsbQsEsFXQBRHhpFI1cjJ2khUEA8abEjLs5lQyaOQzU2NcWxbzXGhVBck8gdahKyJLU55vXvWLt97ttYBgDNx0ETHCq+I7aBwo3uzAwu99xW9uGX9mAPUUKckDpwfIKNk7WW+pK6OvvIer9pescPOrYVL6MoqUcqui8LtWmcs4C5+sXv+GtQqPuMsoq9ReoXYTgK5yOwwY27is1545Qv3QAfWa6FLSCOPiHeozMN6pGewfWbmtcSL1O0zcwp0rQiploNUxGfvFazYa5HIZh4H/eoz1iydF2mgJUfqmXrHw1+VFB2kjRi45qbMuyyKGuXT7CCSP2idFTxPwrdOVkcahTzy1Odbb2s9+6WJ4mF6gJgAD6qis3mdLTZFUOSTB4HSkSCzc24zPx0ClvMQPU1XN6MthG8kHmzm1FUwNUzJweNDNcCMrQ7GAZgMx49Ws1pxCWjRiwl1eL6ke2U1Q9ax5H/ADV2FfdMuOjaaZnVqMQ4CgB0UxlLGbZs2tGJZv2UjTvY6D1qqVVci6NHqUsJvzbRpFphy9/l5VTOedWZfTgoO6DXZW2LONtm2phiJUNxDDgR11XC8JXLqiVSNjEvrANb5Oyuc1K7siTdjGZ7d4WySA4TXgTlJaPvLXNrSujqYeGXQKsDdIWDVMXZGqSuc12ldL3bjNxLsT5mBW5LQ4s3eTZtblrOLs8/anyUmrokVujpjXCbjRyHqaEaGZm1eqmRRnXx7NAwd3rxjdAqE+9B/lQfifSs1eV3YvpK12c46SSQaUegPqUrtk5qHoLcJt0xluKT2H5H0oRNBY4hjHDl3cq1xd1c5s42k0amwsPLFjy0HeeJ8vjWfETsspqwdO7cnyCu2ABry18qzG5s53dvkmTz1866OxxG76kBu1G5E6FYfWuKjssz959+7eEGS2Okux/Kp7TWuESGU5TtvfPEX2PSXGOgEAwun2RVthXsU9n7yYi2fZvXF61DnKR3TB8ZqLiNSDTYe9fSjJcgPyYaBu8cj6GoKOVl7lmi0ypvhcIsKJ0LknthdK01uRz8KrKQEP8Ah+fWqjSJav5RPWIPrSsNM6F9HmFzpdukQCejTtAOZj5sB4GqqnQvp3vc39u4z9Fw926OKqcv8R9lfUioU43ZbUlaLYBfRZcPT3lOudFOvWjGT/VV1XYy0HZs6BvDa9i2e0j0n5VdhuZTjtkzCArWc8kQUwK22sQbVh3HEQB2Ezr6Gqq0rIvoRu7vkc1ViZJNZ0aWMhe2efZQI09iYtrbgqSCDIIOoINHkSQb7cxU2QRobmvhEt61KtO8ERowtNlzcOzFkfad3P8ASn9lZaj1RsprRhkyQJqFi24Bbz4QC4HUaXFD+PBvXXxrbB3Rya0bSNT6ObM4sHhlRz6R86vWxVHxHQLCxnbtjyplzMzaK6eNNiRQVNCKiSOZb47Tm+UB0WEPgNR5k+dY3q7mlaKwJY24R6T3kSfiPKpIhIt4C+CPa5f4gelTvfcWxt7DxIaDoNfz8KfIaCR7kGDy+VWU33THX94wt2JahV7pPedTWSrK82dHDwy00Xtv4no8M55kZR/Np8Jp01eSI15ZYM529ytlzktEfSVG47B3isV0dp3HFVJHfGlciGrOvY4vtjHFyxOvtT+fL1rbEhJmTm4eVSIDm48NY/PwpDNDAHhJ04dRHcfXwpNE0zVC3sRhntj2ms3FYa/UYEEgnkOPjT5WIta3BV751/PCmRuJZuMxCgFixAAHEkkAAeNAXO97v7N/R7FuyPqKA3ax1c+LFjWaWrNsFZGB9JyXGwyW7SzmuAvqBCoCQNftZT/LV+GozqzywV30KcVUUYXk9DmmBvXcO5YZrbjSQ0GDB05HlXYoYTK2q0NVyZmpVFJZosPtk70NibaWbkG4G9l9AGgGQRyb41GrglTeent06BiG5QNQYB+r1H41QYbMd+iPHD1FAWZT2/hT+h3w4j3SvA6iaprbI04dWucxVapLiDIZoA0dm2udCGgz2qQbdtQRKKAQCJGfVZHh6VGqnZMnTazNBJufb/VoOpQfvS/99US1kaoK0Qi2kctpz1Kx8gaTC4Hi2+JwwCqWa0ZMccpEfKtVJ6mLEQuro1dx8L0V1rl8i2oQhS5AlmI0E84BrZCnOekU36GJNRd5aBHZ3twQu/o7XAL3JGBBcngFPAk0rPNlLW7K5Txu9+DtsBiWGHcjN0dwaxJAMrIPDkalWiqUsuZPzI0p543tYyL30k7OJy2y9xpgZbRAJ/iMaVS5otUWcrxlstcZm+s73G/hB/GBWRGpmRjDIY/a+QHxqZWxy24URxylo8I+VMDY3Z931prYcQytWC91QQYJEkjQgcYqWbLG5RKnxKtkdAwOGgTWQ6DYPb8Yono7YBPF2gE9i/3VoormYcXLaPxBIq37J8jWgxEev7J8jUbiDfaalsPeAHG2/wADXJp+I7DOIXnGbXgR85HwraiplVb4kaRGvqTHkakRF/SgDPMcPz4mgLlg3V046jkeGtPQDY3dxDZ8gIOYEe0BBHArrprUVG7siy+mplYrZjqzSrRLfVMaGNOyreDUtfKynNG+4ZfR/u/lzYjIzsp/Vxy01bsIE1gxM52yxTv9jdhqUL3k18To2y9oZ4VzmU+6595TwgnmJ0M8KyYfFO+So7rr0/0a6+GSWaCt5df9mQcWbuJxil1KWLYsrYhZa7cBL3Sx4Ko9nvPZXpMJSdNRnaz3v0OLi5Z1k5HP998B0dxLhgLdXRRyKQrR6HxrqxqOestSNFKMcq5FDdhWOLsBIJLSZGhyiZI7h6VViqmSlJ+X/hclfQ670b/sW/uV5jtVTyJcKAvRv+xa+5R2mp5Bw4Apvi1wZ1EAG2JVRAImZA69KjGtJz1NyoQeGvFao56gINakzA0T2EB5VIiauzsMS6qF1ZgI7OZolKyJwjd2NrbcA2FEZmN2TAkjMqoP6D50qcZToSqN/uSX1LcTlp14QS5Nv6Bru8otqAxA4KJIEwABHXw5Udmk+8R7RG1jS3jaMPcP2SPPT51VKLi7MnGSaujI3IbK7TzX/tM/3U4OzJqyeo21tW307Yd8OWVnzISsqInKTJ7TwFd7CYerHD9phUS02V77nExE6U6vCceYOthrI284uHMjWWuIyqZtsUBE90MJ7RWFN5rl8l3bGV9LN4FcJbCSoV2S5HtMpyyCeqdYqNbVhSVgS2EgFxJMS3wiTNZ5bGiO5d29jOIXQtA7kXl46me2qolk2ZKJ7InnPp/n4VIikW8nvcdLeX0B+ZpoGi7u40Ip5aj8+FMI7HQ9gYk3bqqSPYVVAHLQEk9pNUVJNuzNMIpJsPlYBYoEDt3at3MYsqRJgkmSOU044lxVkjPOmpO7ZC+1bv7hPM0+1y6EOBEb/wDEbv7hPM0drl0DgRLtpZR5IACmZ7uNZKW5pZ8+bTaGYDgGOU9k1uRRIqpbOWfP4UyI5bWhn89tAD0tkxHd30DDHdHAQyNcIysfZ5mcreXH0q/D01OSu+YVJOMTpFvYT3U6QKtsAQM594DsHDxrrTxlOk3m1t0MEaMp7BlsjCi3bXIZWARwjt4c+2uRxeK86d7mtxyd1rYzN4tnqk3V0zH2hyJP1vQTXJ9o4eK/UXxOrgK8pfpv4GTh9gWTdfEKzpcvrFwgqVkQG9krxJUMdfrV3vZ+IlWw0W+WhyscnSquHLdAB9KOyzbawQTlKOonUBg06HtBHlXRpPMmiFF3RR+jG2Gx1udCFuAdpjh5E+VZfaCcsO7dUaYs7J0VeWdWK3+zJ3F6MdlR48OV/kBmbY2GuIgh8jDSQJkdUVbFOSvZr4F9DFcO8bXTOc7X3UdLzKuqyYrUqnUjw82qJtl7p3STIAA5mrOIiHCsbmG2J0aMxkOQQI4qOZHbTjF1ZKC56DzKinN8tfkZGERr+Itkghba6ga9ca8ySxPh2V1JUYUKHBTvruczjyxNfjNWSWx0LAFQI1XgNdAZ4dngdeyq0WMj3ktAYW4OAhdBoJzrwX6vhodaqrpZNSyi3mMHdzEww1EGBrykkHh2CueleVjZLw3C79IVXAcFQYt+405eAB06zPjXRgssMvyOa1ed7ARjMH/9YxMEgHBMwJBBjRSI8KnDWTuOTSRgfSW5OGwMkaZhoANMgqqX+QptPboCmxcLda4pW1cKnXMttyvfmAiKpmzRBO5o3d3rzkObbKmgDP7IMjSJ116+FQSaRfkcmVMfs90dcwgQIHUOfjxqKkEoNEOIuw8Dnl+AH4VO+hXzJdh38qFD1qy/3DyHwpDj0Oo7lKpXpABMQWHONBPlFUz8Rpj4ArxTShgwTpPxqMtiuTsZpsH958Kq16kcy6GTtEYhFZle0QoJggzAot5jzR/iZuzMVj71pLqrYAcZgCzSAevSpOKTtcWdfx+od3do7NA6BWN17oyi2udnM8AYgL6VqhSjHYUqdRPvaHF9pbtmx0ou2WVkuW2AYSCgAzpz1OpGtOzXIVk1oCb2ChZeKgmG5Ecj5QaCuz2GXiVjTsPbTuK1hbNwFWA0I1U9UcfnSuNK+h0LcLYmW107kh3H6uTIVT9aOs/DvNc7EYqSqJQ5fc6OHwycLz5hnjXxHQ9DdbLIkRxkQwzeBU0sVOqoxUno+X9k8JCk5NxWq5/0bG4uLZkZWBgGD1BjOg7CBMVP2fKSk1+1/f8AP8FftKEdGt/8GjvQpNoRwDLPdr84rT7RT4OnVFHs5pVdejMO1eyjL9onukAR6V0fYeGnCi5z2lqv7MXtatCdVRjy0ZV3m2emLw5sucjSGtXInK44T2HUHvrrZWndGClUysAMHuxicJeS4LloOpV1IBZTB9REiufX9oKneFWD1OvSpqrG8WEG1d4sTeXK9xVhgQbYKRxkaanj11yni4vkDwc+TRZ2Vs+7eH+pfH2mVyn3gw+FW0665RM1ShUjvJFttg4hDKXhPewPmZqUsRCWkimVGtbutXPG3cBUXSC44mZkciT11irOLl3djpYHicK1Tc3LHAUlsXvcr41bgGZADrBkx7JBmNO6tmHpy8Zlr1ItZDI2Raylhbj2T7S5eHUeIPLkT4itrzSd3uY0oxVkEGFvBvZYZW4QdQevKeDDsgHrFMDI39xJtYVQPr3VXuAV307JUf7cKMS7RLqCvIDdh4kmFHFmgeJIrAldmtuyOhbT2mRfslipi4gZip9qIhonsmujdbeZzstk/QpbTxiW8Y7XrYM4dkBCnMxbX2m5qIJq6DjyZzsTWqRqtNO1tNDHsnD4p7WYI6YcM4tkgrmOVUkdQJnwqvFTio3iiXs5zq1lGV7JBRhsXOh9PwrlpnpHHoSYnBB7YjUZnHcCTHxrZBXggUrAbvnsBbdgXFHumD2g9X551GpTtqgfeRz1rQN4evhFIy8xUsQ7Dy86iTkrM6P9HDzZYcxcYeEA/OoTXMth4TS3qxEOtvWFWTE8W/wBWaq9bFtNaXMEuPtf1VVctsuh7pR1n1qOpLToWbLAAQxA6taXxItLoZeN2At28Bhr6KumYqzGBoCcsma7VTh01mzaHEw3tGtUlw6b1fxtbcLMLuRhVUEvduuNcz3mAJ7baEKR2Ge2ajmT1NUq1WStJv7fYEdu/RxkZ3Ds1ppII+rOpVxy7DwrPiHKnHNHVc/Inh4wqSyy3+5nruhauAZSUZRBA1HYYNZaOIbeWXwNdbCxj3kjNO7loYhcPaYszf6jEg5VGrkQNAAOfOBV9So4xzPkUQpRcrLmdCwWLCsRbgLaUAE8AY9mB1ga+Irkxm4PMt/zU6zpKccr2GWcQ9zEYcO5PSOwLuSYQIf8VbCLrztJ6uxCo40YNxWi6BnsbCFnDqGt2FH6pDIZ2PG7cB1nkAeGvXp1IRUrRp6RX1f5zOJUm23Kfif0Robw41LVk5yBm9lc3XHy41vjCnPu1GlF730M6dSPepptrorgnhsRbOqurdcEHzrtRqwku618Gc6VOcfEn8i8t9Y116qTTBFbH2LV5YZTodGWQVPXI5cNDXPx9oxi5JXua8LBzzRTa9NAewOzbi4lVKT9bXVYXidOPEedYKcKbvl5/jKpPEucVJ6x0fmuT8w5XE3eVwdzIf8AyqzhPqabvyG3L10akK4iTlUz61HgO4KbKV8I7BoBJAPFQI5EaiR4Gp9npvdFka046Jj1cAaEdwzH4KKnGlCOyIyqTluzzhmADExMmBl0GvAGTwiCY14VYytFTHWBcYPaJzgxNs8xpq/uxyKny01Nw2H4NSfZcCNJXXL2MhOo17ip7INAAt9IuKnobWacpLNPH2oVJ7QM3n21ixUtVE14eOlzB3ZX9ZZ6+lAI0/a041RS94vUtqe7foHW8dkZ7agDMHhswEZswkx1Vub2RhjbVhbY29ZtyhDkgkHLZc8DEAgQRpy0oVKRnni6XO+nkzH2pbwzi49rDdFdYe1d6E2y4B4FsozGY8qhXp2jqX4PERnUtG/ya+4O4XFQYNc16HZ3CnY16Vfsceqg1vw7vAqmjI39uAYQ949QRUqvhCGl/Q47bP6+OsD1MVSZ1uaV/CZcRcQ8p8pkfKnazZOpuHe4OBKhz/1Cf5SBPxnwpqGZFsX3LGjvAP1x/hX4VzK/jL6PhM1lqhlhGFoGOIpAE+1sKluwVsottZlgigTGuscevwrp4yN6TSOZgssaq0sCJtldDqvAHq764l0z0B7D4h1kBj5mKnma2ZFwi90ULog5sj29fftkFZ7Ry9KktuoW5EuEQ5icynNxZbYDt3kcfGaUpXX+xRgk72NC5s4rkVlZEYyYE3H6wq8STpqdAKuhQlfNU0RTUxMIp5NWFVvY4uoALS2VOhNw57pU+8sDRJGmhPGt8KUbfpRt5vf4c/scqdebfflfyWwRXEIAjhW9RsrGO92A+9P6TdxB6O3ddF9kFVlZBIaO3SoU6VGsm6mtm0teli54ivh2lS0uk3ogaxWCxSvmdLwTQ5OgkacQWg8amsDhr3X3FL2pirWf2G4LGgXWFslWKyqahcwIBlOGunLkanVlUoShwb2vZx3v8ww3DxEanHtdK6ltb5aBdgbuddGU8mK8J5jvrHiakqtVt330TL6MY04KxYu3+jjQk6yRlnWNJYgetXUYZF5lFWedkiY0kcI/iYD/ALc1akUWHK13kygfxM3plX407C0Gu7D/AFFgAyHQEgdvHTyijbcLdCUWWYAqV71lpHjAHkaYttyJ8HzaW/i9r+n3fSgdyviLi8C2UngSdQRwIXn1R20h2PW5aC5yMO3Rj1kagGJBHHU60/UPQwN5Nn4jp2uC1cZDlh1XMphQCdJjWfKuXiKM5VG0tDZSxFOEEpfZlHZufpbcqQC68R28151ClRmqiuuYVMZRcGk+XRhHtLB3FxAVmBYXObCZJHDzFdBUJNcS6tfrqYe10k+HZ3t00HWtnu+JOdzAz6A+0xkENlIgjjp21RRoNTlKS9C+piISjGMX6lPE7DGAs3XW4z9IRxEZAJIUa/a9KdaOWKsyWFUczskvQxNlbVW8GHB7ZAbtDTlb0I8O2sclpc3xkr2QabsNKXD1vp2worXhV3H6iqA19JWNhVQcDqadZ6pEWrQZzbDn/mUY+7ntgnvIPyNV32KorvG/t0Bb9xhqDIU8iCBEHmIHrUpeJllVaXDv6Pr+e2T9oeOkGrKT3Ql4SbeXS+R1Kvwn4EVixNCpOpeMQji6NNZZySZmVm7LW/iyXb8N/NDQpo7LW/ix9uw380KVNHZa38WHbsP/ADXzCjad8dE3dx7SCB6kVvreB2/NDNR94rmPexl5dC1l15f8vOnfnqpuTWsYv89CyKs9JNfnqQLirR/1BbU9fREf3xVDhG/hj9S7iVbaSf0CPZuHZl/V4kFeS9FaAHgFBrXT4lrRcbehkm1e7vf1JX2E7MGN1ARwZbCZh2gtInwqTpybu8t/QSq2Vk3b1LWG2Wts5yxdzxuXDLEdXUB2CBTVHXNJ3f5siDqaWWiHYraVpD7TqpPIsJPcONWuSW7Ixi3sjJ27t0xbWwwIYHMw1I1ECeXOsWMxEkkqb9Tfg8NF3lUW2wzDbwGyipkD6FpUkxmJJDGfemdO6p4SpGFJKTs/71KsVTlKq3FO3p00JBve3/65++oq14mn1Klhqj5ApvXjkxF23dNlrb21YZiVIIJBEEcwZ86cZ8VrK9mUVo8K+dcvg/8AwfsHFQSCADq5jnrAJ6zEa05T4lbMToLLh7eZbxV4ses8eIHHvMVbuGw7DNd5Jp32/wDzqauJ2NC3fuDihHbmEf05qs1IaE36UxEmI6xnceQVadyNiJLAYk27oVuYQZQe9WLUaMeq3Ql1ry+/Lj7L5fVAD5mKNQWVkdzEqJXIVMSVUD7xy6+JpNjSLGGxRIDAK6EwNNZ6v96ad9gcQmw21rCoA162pA1BYAjvmqpbkHJLdlPEb44RGguzfaW2zL5xr4TSsyPEh1XzJf8AibBtDG6nWCykEHr1Ghp2ZF1aW7kvmiriNq7PuHW7bDftBoaevtou0RfCls18wO3r2hh1DhcX0gZY6MhzDaZSGAgeNQqWkiyjPhzvmugG3HuB8XdQjLntNDQdWRlI07s1UcO6aN1GupS0Oo7DudGFXhqSRz16+2BV1LuqxtmroFvpLwLe+ASBDadWubymaprK0gtmp+hz7A4oJdtlvdF2zcJ7EJDfH0qMXa3qU8/ka+2GgIJmVL+fsgDs1oeli2rqg1+h9i63Z4KRHizN8CKuo6tlO0Qh3i2vbS81tioKhfftFhqJ4+I4Up5s2hnlVw21WUb+dgZ2NvHavsUa1csuvEr7hPajEMtWRqzTs9TnVKWFqJuLyv6GnauDnWxM5OhYBWnceg3Y2KW9h8hgwMra8RyP56q4dCWenle6PX4iOSpmWzKuOtG1ZOa4DDQDIzZTqJ7QOJpVJOMLX1HRipT1WhiWpZQ+U5DwYqYOscYqiWGkqfEbNccSnU4aQtolfcd0/gZgPIaVTGco7MtlCMt0WExt39/e/wD6NU+PU6kOz0/4od0rN7z3G/idm+JqDqTe7ZNU4R2SJLaxwHyqI7kwFFhXHLHfUkJsgx98qFC+87qgngMx4mrKcc0kmVzlli2Yn0iF8PYUEjMbi6qT1PzgdVb1RjTr2jtY51Z9ood/qCu6+0+jZr7kge42ukNEMe4x61oy8zLTpqGiCm/tkq4dYPs6TqD+NQzO+hfZWNDA7QvYiArqOsLI7dTlMad1OdXKrtijDM7I2MERJC3Cx1HvPEjjBJ1qPHkqfEy6eo+EnPJm19DRRn7J6zcf4RVa9ox/iTeDfUVsPm97Ke6B6kM3kRU/+Qg/2sj2WS5nmwZ+q7J2C4xU94Yaijt0eSY+zS5tCJacCPYHVkUhfucB4VB+0P8AqSWE8xLdlsxYtx4gLAJ5Hjxqt+0JXuoon2SNtWQXNj22YswYkkk+1191VvH1X0Mk/YuFnJykm2/MzbWyVvWrjooTKzqpLsSSvAkGQQfnWyFafA4jepkqex8Lxcijbzu/83BXpb0TkaP4Dx8qh2ir0+hP/hMKub+a/ojtq95Ls8QCeAGiAseI4fgKsjOc0CwFCi7K9n+dDP3M2GmN6YXGKFVUoRwkzxEa8OynNxhFyZOGGUmooLN29zrVu6t+3cvHIWAJVQjaFTwGg9rrqrPPhcVW9DTCjCnVy63CvD4UI05ie8fOs0cW09jobo0bl1HXK6BgOEmre3Jqzj9SCjJO6YK7X3Nw15pUNbPYdPhVbxEHsmS38SMT/wCXtw//AJCxwWUYkAe6OPATS466FbgHG6OBTA2RbEu0ku3DMT2dVXQxcYK1hODexX2/s0Ym8bmdkBUDKADBA4z4USx7t3dDn1fZNKtNzqfQFcbuqgvLOIuF2GgFnN7K6aw8xyqVCs6s7WIVPZtKnStrb6jv0G4vSm+yoLQB9m2IKZSZkieA5iZ41sUm4Saeqv8AMwy9lUMyvez9NvkVQbbahnIPAhP/AG1g7TiP4o1f8Dg3+6X0/o2tj7AU3LtsF1FuFGV2B16yOPClPNaNjqRcbsh25svoLbZ8zN9S4STmUjUN9oaVnqQ1zGmlU/aT29MDYHWFPmGNaq2mHj8DPR1xEn6meK5rOkh60hk6GgRMgoESgVIiPVaaE2U8cJvYcf8AWX0q+h7xFNb3bLG9mwreNvCxcuG23vW4j2iq6jXsaa21JNVm10Rigk6Kv1YB7ybsHAWijOHznNIB4AgairFJtFElYw9iWHxF5LNstrJ1mAq6kxyGnrRtqC10Oh7tYDoR0oaRcsvdIjRSCFWPI+dY8U9EvM14Zcwr2SuXB2/ta+etWVu7hkutiNPvYhv1Hq9c022JVemI8xpgMzVEY0t20hji+lCER7uCMGp/acnzNdeC/RgurX3OdVf6s30T+xJtTEk37dqFyv7Q65WQ4Na5XU7cmZ6U81O/QHcWR0lzSAti58xVNFWT+JbVd38gX+jM5VxJ6kHwb8aoxbtT+P8AZbhVeZ0jYi5cEn2iT5k/hSqd3DJEo64hsfXMNg5aAYoNSsRJAamokXIflpWC5ExqJIy8N7W0F+zZPqTW3Ar9Qz4rSn8Spv1rh75+yR61KOs2/NkHpC3kZezsLiDaQ9Iq+yPZCzGmmtN2uNN23C7YB/5jFafXHzqTlZIglqyD6Q2jCcI9tfg1U1ZXRfh1aXwMjGCMLh16kT0QfjU8VpSivzYMJrVk/wA3MsAVzTpEiUCJ7dAiUNTQMmU0yJIhpkWVr2uJwo/6h9BNaMN7xFOI90zP31vsNo4JVJBN6AQYIzKikg/zGtv/ANp/Awv3MPiDe8m0ixdielyuyDpJMhSBrVrtyKfUJNwt3xcwzYpwLRYOLXQnKcoBDZj2kcOyqnLkTS5k2Gw+TBhwWJawBBMhc1xhCjkKy4nVpGvC6XYW3rcWbSjko+Aq3G6QjErwvikyBVNc02jxNMQpoGJNRuOwjUhlbG3Mttz1K3wNNBYmwRyYKx3A/nzrtwWlNef+Gces/eP81aNLAqjPZzJmJMK0mVk6x31fUmlJaGajF5JWYHbwNluYodVpl+JqqGifx+5olr+eQJ7gP+qxhHJbY8yax4x6JGrCLvNnVbCZcPZX7I+H+ali9KUERw+tSTGVzTaKKYDxTREkFSEIaQFe40cqg3bkTSuZ+xWzY+8f2bajzj8a6Ps/VtmTG6RSBjfCxeFy5lcm3cgFCdNAAe7hypUpq2oqkHfQTD76W0UK1kyoAMERp1VN00+ZDit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jdelijke aanduiding voor inhoud 2"/>
          <p:cNvSpPr>
            <a:spLocks noGrp="1"/>
          </p:cNvSpPr>
          <p:nvPr>
            <p:ph idx="1"/>
          </p:nvPr>
        </p:nvSpPr>
        <p:spPr/>
        <p:txBody>
          <a:bodyPr/>
          <a:lstStyle/>
          <a:p>
            <a:pPr>
              <a:tabLst>
                <a:tab pos="5376863" algn="r"/>
              </a:tabLst>
            </a:pPr>
            <a:r>
              <a:rPr lang="en-US" dirty="0"/>
              <a:t>00 – 20 Education 	  1,17</a:t>
            </a:r>
          </a:p>
          <a:p>
            <a:pPr>
              <a:tabLst>
                <a:tab pos="5376863" algn="r"/>
              </a:tabLst>
            </a:pPr>
            <a:endParaRPr lang="en-US" dirty="0"/>
          </a:p>
          <a:p>
            <a:pPr>
              <a:tabLst>
                <a:tab pos="5376863" algn="r"/>
              </a:tabLst>
            </a:pPr>
            <a:r>
              <a:rPr lang="en-US" dirty="0"/>
              <a:t>20 – 60 Work 	  5,53</a:t>
            </a:r>
          </a:p>
          <a:p>
            <a:pPr>
              <a:tabLst>
                <a:tab pos="5376863" algn="r"/>
              </a:tabLst>
            </a:pPr>
            <a:endParaRPr lang="en-US" dirty="0"/>
          </a:p>
          <a:p>
            <a:pPr>
              <a:tabLst>
                <a:tab pos="5376863" algn="r"/>
              </a:tabLst>
            </a:pPr>
            <a:r>
              <a:rPr lang="en-US" dirty="0"/>
              <a:t>60 – 80 Pension 	14,79 	    </a:t>
            </a:r>
          </a:p>
        </p:txBody>
      </p:sp>
      <p:sp>
        <p:nvSpPr>
          <p:cNvPr id="4" name="Tekstvak 3"/>
          <p:cNvSpPr txBox="1"/>
          <p:nvPr/>
        </p:nvSpPr>
        <p:spPr>
          <a:xfrm>
            <a:off x="1043608" y="5517232"/>
            <a:ext cx="6480720" cy="523220"/>
          </a:xfrm>
          <a:prstGeom prst="rect">
            <a:avLst/>
          </a:prstGeom>
          <a:noFill/>
        </p:spPr>
        <p:txBody>
          <a:bodyPr wrap="square" rtlCol="0">
            <a:spAutoFit/>
          </a:bodyPr>
          <a:lstStyle/>
          <a:p>
            <a:pPr algn="ctr"/>
            <a:r>
              <a:rPr lang="en-US" sz="2800" b="1" dirty="0">
                <a:solidFill>
                  <a:schemeClr val="accent1">
                    <a:lumMod val="75000"/>
                  </a:schemeClr>
                </a:solidFill>
              </a:rPr>
              <a:t> </a:t>
            </a:r>
          </a:p>
        </p:txBody>
      </p:sp>
      <p:grpSp>
        <p:nvGrpSpPr>
          <p:cNvPr id="10"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120%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23554" name="Picture 2" descr="https://encrypted-tbn0.gstatic.com/images?q=tbn:ANd9GcQ702IwbxfWlNQkHODp5ZG6eQFemHFrukKfbvbFVtNQRjWgnqvX"/>
          <p:cNvPicPr>
            <a:picLocks noChangeAspect="1" noChangeArrowheads="1"/>
          </p:cNvPicPr>
          <p:nvPr/>
        </p:nvPicPr>
        <p:blipFill>
          <a:blip r:embed="rId6" cstate="print"/>
          <a:srcRect/>
          <a:stretch>
            <a:fillRect/>
          </a:stretch>
        </p:blipFill>
        <p:spPr bwMode="auto">
          <a:xfrm>
            <a:off x="6804384" y="2493032"/>
            <a:ext cx="1224000" cy="1224000"/>
          </a:xfrm>
          <a:prstGeom prst="rect">
            <a:avLst/>
          </a:prstGeom>
          <a:noFill/>
        </p:spPr>
      </p:pic>
      <p:sp>
        <p:nvSpPr>
          <p:cNvPr id="23556" name="AutoShape 4" descr="data:image/jpeg;base64,/9j/4AAQSkZJRgABAQAAAQABAAD/2wCEAAkGBxQTEhUUEhQVFBUWFhcWFBQUFBUYFRUXFRgXGBQUFxQYHCggGBolHBQVITEhJSkrLi4uFx8zODMsNygtLisBCgoKDg0OGxAQGiwkICQsLCwsLCwsLCwsLCwsLCwsLCwsLCwsLCwsLCwsLCwsLCwsLCwsLCwsLCwsLCwsLCwsLP/AABEIALcBEwMBEQACEQEDEQH/xAAcAAABBQEBAQAAAAAAAAAAAAAGAQIDBAUHAAj/xABJEAACAQIDBAcEBgkCBQIHAAABAhEAAwQSIQUGMUETUWFxgZGhIjKxwQdCYpLR8BQjUlNygqLC4TPxFiRjstJD4hUXJTREVJP/xAAaAQACAwEBAAAAAAAAAAAAAAAAAQIDBAUG/8QANREAAgECBAMFBwQCAwEAAAAAAAECAxEEEiExE0FRFCIyYXEFM4GRobHwI0JS0cHhFWLxQ//aAAwDAQACEQMRAD8A7W4qtoCs4qtjIHWoMkNy1EY1xTEVbgqLJIjikAoFMBYoAWKYj0UALFAHooASKYCxQAkUAeigD0UAeoA9QB6gD1AC0AeigBYoA9FMBYoA9losI9losAmSiwz2SiwDlSmkIs2lqSEWraVJEScLU7ASOKbAruKqYyBhVbGjwWkhkdwVICncqDGRgUDHAUCFimAsUAeigD0UAeigD0UAJFMD1ID1AHqAEoA9TAWgD1AHqAFoAWKBCxTAWKAFimAuWgR7LQAuWgByrTAsWlqSEW7aVJIRKBU7AKRQwK7iqmMjy1WxodloSAq4gxTaBGe71CzJHg1ADg1AC5qYCzQI9NACTQB6aAPTQB6aAEoA9QB6gD1AHqBmbiNofrDbUaqyZjPJgx+QoT1saIUu7mfmXMPezFx+y0Dyp8iqcUop9SekVi0wFoAUUwFFAhwFMBwFADgtMQ4LQA5Vp2AsWhTQi2oqxALTA9QBFcFVyAjVaqsSHONKm0I599IGKuI9vIxWVMgHtFaKPhM9Z2YKptfEfvW86tKs76kg23iB/wCq3p+FFg4j6jxvBif3noKMq6D4kuo7/iXEj64+6KWRdB8WXUcN6sSOa/d/zSyR6D4shRvdiPsfdP40uHHoHFkOG+N/mqeR/Gjhw6D40iQb6Xv3aetLhQ6D40h432ufuk+8fwo4MOg+NIkXfZudkffP4UcCHQOMyRN9uuz/AF/4o4EA4zHjfZf3J+9S7PAfGY//AI1T90/3hR2eAcYcN9bX7u55r+NLs0eo+N5E1re6205bV0wJMAGB50nQgt2SjUlLZENvFdLcVxoHaRPGFA0P3qyyjadvM6VN3pJ+RoYfaGQEmSXdsscokyeypJd1srqRvKMUQneexbJtsWJU5SQukjjVyoZle5lq1lnY5d78P1sP5TR2d9Svioc292HjRif5TR2d9Q4qLVjb9trb3ROVIDHv4aUcCQ+IiK3vXhzzI8DRwJC4sSdN5sOfr+ho4Mg4sSdN4MP+8HrRwZBxIkybbsH/ANRafBkHEj1LFvatk8Li+dHCkHEj1HttK3oFYNJjQ8NCZPZpUXCS3JwtO9nsJsraYfR4UwDMjWZ/CklctqU8uqNpWB51ZZooTQ6gYhNJsCJzVcmMVBSigPXKbA5/9IKTct/wn4itNHwmWvugQNqrCgTJTAaUoGMZKAHYTC9I2WQOsngBVc5qKuy6jRlVllQ/G4Do1U5gS06AHQCIPjNEJqV7EqtB00m3uUwlTKT2WgD2SnYYuSiwC5KLAIEpgeyUALloAmwjlWBGnLzqqtDNBmjC1MlVPkbmBxBhdBIafMQfxrlqTep23GK0RuYVgxXSPaJ86tWpS9AAvNmYseZJ8zNdNLQ4jd3cZFAj2YDmPOldDyy6BJsn/wCwxP8AGnypj/azHUU7ECe2tOwiwtunYRYS1RYCzZtUxFzCeywI/IHH0qivJJW57mzBwlmclts/jsW1bqJ9mY70aR6GKx3OnsF+AuK0GRMDTnrWttuNzltJTsaE1UWETtVTYEc1W2SJkqyImMutQwAzb1xL1wHLmVRCnUTNHFaVkXxw0JazWoM4/DAOQgMDj1D/ABWunJuKcjm16aU2oJ2W5Sy1YUEZFAy1siwGuAEAjmCNDNU1p5Y6czXg6SqVO9sibBWsqlhpmMQf2ToB5Saz15970+5twdH9Nv8Al9iTEQz9I6ghFChDHtHUnTnqY/2ojJqKivVkp006jnJXS0S6v80MI2yCQRBBgjqratTktNOzGlNaYh5txxp2A8FoAcFpgeyUDEC0ALlosA1hQBo7OaT8ew1yq9Lhz02Z28NWVWGu63CbDnIhc8FUsfATU4R1IVJWTYAgV0DjlXHFy1u1ajPdcIpPATzNV1G1oX0Ipu7Le09wSJHTksBrIEE1kzu9joqkmr3KG7W12tdLhHMBiDDcmXqPbV9OVjLVhdM3LCSQK0owlhVgxTEWUXWmItWloAsWlpiJGtTGsEGR8/SqK9LOrrdGrCV+FJp7PRj8Fc/PdpXPidWQQYPEZMpHVH58630VeFmcvFPLNNGqm0NKk6aKFWZOzVzmzaIhpIZYWrURK+P/ANN/4W+FDHHdAJ0hmqEdG2hSx1wAFV5mWPfW6inLvP4HJxVSNNOnDd6szCtaTnkNwUmMmwNwqSRpw+dZMXok/M6ns3WUl5Fpbp4cR1H5Vhu3qzrWSVkVcQ+XiNTqJ7flWijSc35GXFYmNJK3i5f2UF1Op7zXRSOI227scIk9XCmAuaeOtMB6xHypgeAHrQA8gUwFW2IoGQ3aTAq3rwFRbA192Bnzkcivwb8ax4p3sb8Fpm+AQbZbLhLnWcq+bD5TSoLvIniX3GBBFbTmmTtFimJwtwkBFuqW8xrVFXc1Yc6HjcFahkJZgzl8xbXjOh4gVkfU6cVoc5+kjBW7V+y1skM41HPT63rU6bKa6Ssb2yy2VM8ZtJjn1Gt8djlVLZnY0rep7akQLVtaYmTrTEWLPGgCUcdKAJbNuGB6xrXNrxUamh1sNJypK5qYkhcvVEnx/wBq10F3TDi33khn6R1GrTHcI0APEweWlcyNPMrnUvYdaFQitSTLAq5ECDHtFtz9k/Ch7Eoq8kAl5vZY+XjVVKClKxqxFR06bkjHY8ZrprQ4DbbuyG5TAgakNCWBrB5j/PyrPiY3ps24GeWsvPQ2cLhAxFc6KudybsZOJsmXze+Dw5Ryjsrr00lHQ87VcnNuW5XNqJB5dVTsQEFnSRy40APSz107AeNvnyP5igYmWKAJ7GHLGBoOZPADrpTkoq7J06cpysibHYdUjLPbJme2q6M3NNsuxNKNOyiZt/hVrM5jYkGaoZILtx7cWif2nY+QUfEGstXxJHQwq7jfmbG9zRhgOu4voGNXUFqV4l90DDWowg3vmhKLEx1iqKu5poWysJdzN47l+yVvAF7IEOeLrGkjrrLNWOjRm2tQX3gTENielvYe86mOihGIgdQA4VZGLSKKkk5ahtgcNca0l02mQHWDxA5SOVa4PTUwVIWeg+0fa8amVGkp0keNSExwoESo3YZoAlS8fKgRo4VpIJ6vma59f3h1cN7pE+1W1UfZ+ZrVQ8JhxfjKAerTIFdu4a48aklojr2LlqpxEycVaiJT208WH7o8yKjPYnT8SAXEn2D3ijC+Mlj/AHXxMljW84xC1AETUEhLPvL3iq6ivB+hdQdqkX5r7hPs1ZiuZA9BU2MreZD+rYcCsHvU866FCXdscjGRtJMws3rV5jJTdPLSePbUgEV6AJC8/KmMk6WfKKYG7g8MFUA8TBb5L5GsGIneVuh08LDLG/NlLazrIA4gGfiD61dhr5SjFtZlqZV25pWhmUy8bbYDOVOVjox4VnclexZkko5mtA53ew+S2i9Sie9vab1Y1im71GdOlHLSRDvxci3ZXrdj91QP7q00NzLinogUBrUYQ73Z3estaQ3bauze1LCYHLSlKxfTVlcXBbj2beKe8swY/V/UnmSOfdVTgnK7NCqNRsjVx93ozoZPE6CB1CpldzOwGJBeOXA91MQKYu10d106mI8OXpU0ZWrMs2L0GpCLDMPCgRJZvAUAOS8OdAjXwQ4dwrmTeabZ2acctNIXbN2GX+D5mttDwnNxfjMrpauMgYWmrhxOyzRsmr0VsnFTEZ28TfqG7x8aU/CWUvGBWJ/027xRhvGSx/ujHY1vOKQsaAI2NA0LhhLr3j41CfhfoXUVepH1QT7LPCuZA9DUExtnpLTgcR7a/EjymtVN5Z2MFaOencFDljj2z8q2nMFt2wefPjTAaE8deA40APa3rp60wH21pgFWATpLf2iND28PjXOqRtU1OrTk5U9OgKXJBM8effXRXkct3vqMt2S5yiJM8ewTUJyyq5OnBzllQR4vZgvWOjjioCnqIGnrWCL71zq1I3p5X0NHALqSOBJj5VTHV3LJaKwMb+4n9daTqQt95o/srZROfit0jDRuvhWkxnXsGwQJyAAA7opM0okxm0VUHLqfh2mopDBq8+cMZkmaYDN2MJmUM51JOg74pEzK3pKpinWJ93iTPAVOL0Ms/EVA409nj2mplZILnKgRLZ50APtAMwHWaTdlccVdpBLhFrlxO0yjvBdGcDqUfOt9DwnKxfjMQ3qtMgcW7lcSJ2mauHOlXorZaBqaImRvS8Wf5x86jU2LqHjBC6ZtN4fGnhvGSx3ujFY1vOGMdIGZiEU/WYwD3dfhUXNLcthRlPZEN6/ZABF5GnkJ09KhxYl3ZZj8EQXWNeJ07AaVSSdNtDoU2q0U1zCbZvKudA7sxuEvxB7WB8GYfKr6ukzJQ71P5g1tKxkuso4TI7jqK3QlmimcqrDJNorCplY4UxjgaYD1amBv7u4nQr1GfA/5HrWPEx1UjdhJaOJW3kwmV84925r3N9YfPxq2hPNG3QqxFPLK/JmVhr2Rg3GPyatmrxaKacsslILNl4gFCwOgUkVzUnFu/I6zakk1zLOztEFVw2LJ7nP99r+bFv8AZCL/AEhvixrZT8JzMQ7zZBsm10lxE/aZR5kTWiJnOsbQsEsFXQBRHhpFI1cjJ2khUEA8abEjLs5lQyaOQzU2NcWxbzXGhVBck8gdahKyJLU55vXvWLt97ttYBgDNx0ETHCq+I7aBwo3uzAwu99xW9uGX9mAPUUKckDpwfIKNk7WW+pK6OvvIer9pescPOrYVL6MoqUcqui8LtWmcs4C5+sXv+GtQqPuMsoq9ReoXYTgK5yOwwY27is1545Qv3QAfWa6FLSCOPiHeozMN6pGewfWbmtcSL1O0zcwp0rQiploNUxGfvFazYa5HIZh4H/eoz1iydF2mgJUfqmXrHw1+VFB2kjRi45qbMuyyKGuXT7CCSP2idFTxPwrdOVkcahTzy1Odbb2s9+6WJ4mF6gJgAD6qis3mdLTZFUOSTB4HSkSCzc24zPx0ClvMQPU1XN6MthG8kHmzm1FUwNUzJweNDNcCMrQ7GAZgMx49Ws1pxCWjRiwl1eL6ke2U1Q9ax5H/ADV2FfdMuOjaaZnVqMQ4CgB0UxlLGbZs2tGJZv2UjTvY6D1qqVVci6NHqUsJvzbRpFphy9/l5VTOedWZfTgoO6DXZW2LONtm2phiJUNxDDgR11XC8JXLqiVSNjEvrANb5Oyuc1K7siTdjGZ7d4WySA4TXgTlJaPvLXNrSujqYeGXQKsDdIWDVMXZGqSuc12ldL3bjNxLsT5mBW5LQ4s3eTZtblrOLs8/anyUmrokVujpjXCbjRyHqaEaGZm1eqmRRnXx7NAwd3rxjdAqE+9B/lQfifSs1eV3YvpK12c46SSQaUegPqUrtk5qHoLcJt0xluKT2H5H0oRNBY4hjHDl3cq1xd1c5s42k0amwsPLFjy0HeeJ8vjWfETsspqwdO7cnyCu2ABry18qzG5s53dvkmTz1866OxxG76kBu1G5E6FYfWuKjssz959+7eEGS2Okux/Kp7TWuESGU5TtvfPEX2PSXGOgEAwun2RVthXsU9n7yYi2fZvXF61DnKR3TB8ZqLiNSDTYe9fSjJcgPyYaBu8cj6GoKOVl7lmi0ypvhcIsKJ0LknthdK01uRz8KrKQEP8Ah+fWqjSJav5RPWIPrSsNM6F9HmFzpdukQCejTtAOZj5sB4GqqnQvp3vc39u4z9Fw926OKqcv8R9lfUioU43ZbUlaLYBfRZcPT3lOudFOvWjGT/VV1XYy0HZs6BvDa9i2e0j0n5VdhuZTjtkzCArWc8kQUwK22sQbVh3HEQB2Ezr6Gqq0rIvoRu7vkc1ViZJNZ0aWMhe2efZQI09iYtrbgqSCDIIOoINHkSQb7cxU2QRobmvhEt61KtO8ERowtNlzcOzFkfad3P8ASn9lZaj1RsprRhkyQJqFi24Bbz4QC4HUaXFD+PBvXXxrbB3Rya0bSNT6ObM4sHhlRz6R86vWxVHxHQLCxnbtjyplzMzaK6eNNiRQVNCKiSOZb47Tm+UB0WEPgNR5k+dY3q7mlaKwJY24R6T3kSfiPKpIhIt4C+CPa5f4gelTvfcWxt7DxIaDoNfz8KfIaCR7kGDy+VWU33THX94wt2JahV7pPedTWSrK82dHDwy00Xtv4no8M55kZR/Np8Jp01eSI15ZYM529ytlzktEfSVG47B3isV0dp3HFVJHfGlciGrOvY4vtjHFyxOvtT+fL1rbEhJmTm4eVSIDm48NY/PwpDNDAHhJ04dRHcfXwpNE0zVC3sRhntj2ms3FYa/UYEEgnkOPjT5WIta3BV751/PCmRuJZuMxCgFixAAHEkkAAeNAXO97v7N/R7FuyPqKA3ax1c+LFjWaWrNsFZGB9JyXGwyW7SzmuAvqBCoCQNftZT/LV+GozqzywV30KcVUUYXk9DmmBvXcO5YZrbjSQ0GDB05HlXYoYTK2q0NVyZmpVFJZosPtk70NibaWbkG4G9l9AGgGQRyb41GrglTeent06BiG5QNQYB+r1H41QYbMd+iPHD1FAWZT2/hT+h3w4j3SvA6iaprbI04dWucxVapLiDIZoA0dm2udCGgz2qQbdtQRKKAQCJGfVZHh6VGqnZMnTazNBJufb/VoOpQfvS/99US1kaoK0Qi2kctpz1Kx8gaTC4Hi2+JwwCqWa0ZMccpEfKtVJ6mLEQuro1dx8L0V1rl8i2oQhS5AlmI0E84BrZCnOekU36GJNRd5aBHZ3twQu/o7XAL3JGBBcngFPAk0rPNlLW7K5Txu9+DtsBiWGHcjN0dwaxJAMrIPDkalWiqUsuZPzI0p543tYyL30k7OJy2y9xpgZbRAJ/iMaVS5otUWcrxlstcZm+s73G/hB/GBWRGpmRjDIY/a+QHxqZWxy24URxylo8I+VMDY3Z931prYcQytWC91QQYJEkjQgcYqWbLG5RKnxKtkdAwOGgTWQ6DYPb8Yono7YBPF2gE9i/3VoormYcXLaPxBIq37J8jWgxEev7J8jUbiDfaalsPeAHG2/wADXJp+I7DOIXnGbXgR85HwraiplVb4kaRGvqTHkakRF/SgDPMcPz4mgLlg3V046jkeGtPQDY3dxDZ8gIOYEe0BBHArrprUVG7siy+mplYrZjqzSrRLfVMaGNOyreDUtfKynNG+4ZfR/u/lzYjIzsp/Vxy01bsIE1gxM52yxTv9jdhqUL3k18To2y9oZ4VzmU+6595TwgnmJ0M8KyYfFO+So7rr0/0a6+GSWaCt5df9mQcWbuJxil1KWLYsrYhZa7cBL3Sx4Ko9nvPZXpMJSdNRnaz3v0OLi5Z1k5HP998B0dxLhgLdXRRyKQrR6HxrqxqOestSNFKMcq5FDdhWOLsBIJLSZGhyiZI7h6VViqmSlJ+X/hclfQ670b/sW/uV5jtVTyJcKAvRv+xa+5R2mp5Bw4Apvi1wZ1EAG2JVRAImZA69KjGtJz1NyoQeGvFao56gINakzA0T2EB5VIiauzsMS6qF1ZgI7OZolKyJwjd2NrbcA2FEZmN2TAkjMqoP6D50qcZToSqN/uSX1LcTlp14QS5Nv6Bru8otqAxA4KJIEwABHXw5Udmk+8R7RG1jS3jaMPcP2SPPT51VKLi7MnGSaujI3IbK7TzX/tM/3U4OzJqyeo21tW307Yd8OWVnzISsqInKTJ7TwFd7CYerHD9phUS02V77nExE6U6vCceYOthrI284uHMjWWuIyqZtsUBE90MJ7RWFN5rl8l3bGV9LN4FcJbCSoV2S5HtMpyyCeqdYqNbVhSVgS2EgFxJMS3wiTNZ5bGiO5d29jOIXQtA7kXl46me2qolk2ZKJ7InnPp/n4VIikW8nvcdLeX0B+ZpoGi7u40Ip5aj8+FMI7HQ9gYk3bqqSPYVVAHLQEk9pNUVJNuzNMIpJsPlYBYoEDt3at3MYsqRJgkmSOU044lxVkjPOmpO7ZC+1bv7hPM0+1y6EOBEb/wDEbv7hPM0drl0DgRLtpZR5IACmZ7uNZKW5pZ8+bTaGYDgGOU9k1uRRIqpbOWfP4UyI5bWhn89tAD0tkxHd30DDHdHAQyNcIysfZ5mcreXH0q/D01OSu+YVJOMTpFvYT3U6QKtsAQM594DsHDxrrTxlOk3m1t0MEaMp7BlsjCi3bXIZWARwjt4c+2uRxeK86d7mtxyd1rYzN4tnqk3V0zH2hyJP1vQTXJ9o4eK/UXxOrgK8pfpv4GTh9gWTdfEKzpcvrFwgqVkQG9krxJUMdfrV3vZ+IlWw0W+WhyscnSquHLdAB9KOyzbawQTlKOonUBg06HtBHlXRpPMmiFF3RR+jG2Gx1udCFuAdpjh5E+VZfaCcsO7dUaYs7J0VeWdWK3+zJ3F6MdlR48OV/kBmbY2GuIgh8jDSQJkdUVbFOSvZr4F9DFcO8bXTOc7X3UdLzKuqyYrUqnUjw82qJtl7p3STIAA5mrOIiHCsbmG2J0aMxkOQQI4qOZHbTjF1ZKC56DzKinN8tfkZGERr+Itkghba6ga9ca8ySxPh2V1JUYUKHBTvruczjyxNfjNWSWx0LAFQI1XgNdAZ4dngdeyq0WMj3ktAYW4OAhdBoJzrwX6vhodaqrpZNSyi3mMHdzEww1EGBrykkHh2CueleVjZLw3C79IVXAcFQYt+405eAB06zPjXRgssMvyOa1ed7ARjMH/9YxMEgHBMwJBBjRSI8KnDWTuOTSRgfSW5OGwMkaZhoANMgqqX+QptPboCmxcLda4pW1cKnXMttyvfmAiKpmzRBO5o3d3rzkObbKmgDP7IMjSJ116+FQSaRfkcmVMfs90dcwgQIHUOfjxqKkEoNEOIuw8Dnl+AH4VO+hXzJdh38qFD1qy/3DyHwpDj0Oo7lKpXpABMQWHONBPlFUz8Rpj4ArxTShgwTpPxqMtiuTsZpsH958Kq16kcy6GTtEYhFZle0QoJggzAot5jzR/iZuzMVj71pLqrYAcZgCzSAevSpOKTtcWdfx+od3do7NA6BWN17oyi2udnM8AYgL6VqhSjHYUqdRPvaHF9pbtmx0ou2WVkuW2AYSCgAzpz1OpGtOzXIVk1oCb2ChZeKgmG5Ecj5QaCuz2GXiVjTsPbTuK1hbNwFWA0I1U9UcfnSuNK+h0LcLYmW107kh3H6uTIVT9aOs/DvNc7EYqSqJQ5fc6OHwycLz5hnjXxHQ9DdbLIkRxkQwzeBU0sVOqoxUno+X9k8JCk5NxWq5/0bG4uLZkZWBgGD1BjOg7CBMVP2fKSk1+1/f8AP8FftKEdGt/8GjvQpNoRwDLPdr84rT7RT4OnVFHs5pVdejMO1eyjL9onukAR6V0fYeGnCi5z2lqv7MXtatCdVRjy0ZV3m2emLw5sucjSGtXInK44T2HUHvrrZWndGClUysAMHuxicJeS4LloOpV1IBZTB9REiufX9oKneFWD1OvSpqrG8WEG1d4sTeXK9xVhgQbYKRxkaanj11yni4vkDwc+TRZ2Vs+7eH+pfH2mVyn3gw+FW0665RM1ShUjvJFttg4hDKXhPewPmZqUsRCWkimVGtbutXPG3cBUXSC44mZkciT11irOLl3djpYHicK1Tc3LHAUlsXvcr41bgGZADrBkx7JBmNO6tmHpy8Zlr1ItZDI2Raylhbj2T7S5eHUeIPLkT4itrzSd3uY0oxVkEGFvBvZYZW4QdQevKeDDsgHrFMDI39xJtYVQPr3VXuAV307JUf7cKMS7RLqCvIDdh4kmFHFmgeJIrAldmtuyOhbT2mRfslipi4gZip9qIhonsmujdbeZzstk/QpbTxiW8Y7XrYM4dkBCnMxbX2m5qIJq6DjyZzsTWqRqtNO1tNDHsnD4p7WYI6YcM4tkgrmOVUkdQJnwqvFTio3iiXs5zq1lGV7JBRhsXOh9PwrlpnpHHoSYnBB7YjUZnHcCTHxrZBXggUrAbvnsBbdgXFHumD2g9X551GpTtqgfeRz1rQN4evhFIy8xUsQ7Dy86iTkrM6P9HDzZYcxcYeEA/OoTXMth4TS3qxEOtvWFWTE8W/wBWaq9bFtNaXMEuPtf1VVctsuh7pR1n1qOpLToWbLAAQxA6taXxItLoZeN2At28Bhr6KumYqzGBoCcsma7VTh01mzaHEw3tGtUlw6b1fxtbcLMLuRhVUEvduuNcz3mAJ7baEKR2Ge2ajmT1NUq1WStJv7fYEdu/RxkZ3Ds1ppII+rOpVxy7DwrPiHKnHNHVc/Inh4wqSyy3+5nruhauAZSUZRBA1HYYNZaOIbeWXwNdbCxj3kjNO7loYhcPaYszf6jEg5VGrkQNAAOfOBV9So4xzPkUQpRcrLmdCwWLCsRbgLaUAE8AY9mB1ga+Irkxm4PMt/zU6zpKccr2GWcQ9zEYcO5PSOwLuSYQIf8VbCLrztJ6uxCo40YNxWi6BnsbCFnDqGt2FH6pDIZ2PG7cB1nkAeGvXp1IRUrRp6RX1f5zOJUm23Kfif0Robw41LVk5yBm9lc3XHy41vjCnPu1GlF730M6dSPepptrorgnhsRbOqurdcEHzrtRqwku618Gc6VOcfEn8i8t9Y116qTTBFbH2LV5YZTodGWQVPXI5cNDXPx9oxi5JXua8LBzzRTa9NAewOzbi4lVKT9bXVYXidOPEedYKcKbvl5/jKpPEucVJ6x0fmuT8w5XE3eVwdzIf8AyqzhPqabvyG3L10akK4iTlUz61HgO4KbKV8I7BoBJAPFQI5EaiR4Gp9npvdFka046Jj1cAaEdwzH4KKnGlCOyIyqTluzzhmADExMmBl0GvAGTwiCY14VYytFTHWBcYPaJzgxNs8xpq/uxyKny01Nw2H4NSfZcCNJXXL2MhOo17ip7INAAt9IuKnobWacpLNPH2oVJ7QM3n21ixUtVE14eOlzB3ZX9ZZ6+lAI0/a041RS94vUtqe7foHW8dkZ7agDMHhswEZswkx1Vub2RhjbVhbY29ZtyhDkgkHLZc8DEAgQRpy0oVKRnni6XO+nkzH2pbwzi49rDdFdYe1d6E2y4B4FsozGY8qhXp2jqX4PERnUtG/ya+4O4XFQYNc16HZ3CnY16Vfsceqg1vw7vAqmjI39uAYQ949QRUqvhCGl/Q47bP6+OsD1MVSZ1uaV/CZcRcQ8p8pkfKnazZOpuHe4OBKhz/1Cf5SBPxnwpqGZFsX3LGjvAP1x/hX4VzK/jL6PhM1lqhlhGFoGOIpAE+1sKluwVsottZlgigTGuscevwrp4yN6TSOZgssaq0sCJtldDqvAHq764l0z0B7D4h1kBj5mKnma2ZFwi90ULog5sj29fftkFZ7Ry9KktuoW5EuEQ5icynNxZbYDt3kcfGaUpXX+xRgk72NC5s4rkVlZEYyYE3H6wq8STpqdAKuhQlfNU0RTUxMIp5NWFVvY4uoALS2VOhNw57pU+8sDRJGmhPGt8KUbfpRt5vf4c/scqdebfflfyWwRXEIAjhW9RsrGO92A+9P6TdxB6O3ddF9kFVlZBIaO3SoU6VGsm6mtm0teli54ivh2lS0uk3ogaxWCxSvmdLwTQ5OgkacQWg8amsDhr3X3FL2pirWf2G4LGgXWFslWKyqahcwIBlOGunLkanVlUoShwb2vZx3v8ww3DxEanHtdK6ltb5aBdgbuddGU8mK8J5jvrHiakqtVt330TL6MY04KxYu3+jjQk6yRlnWNJYgetXUYZF5lFWedkiY0kcI/iYD/ALc1akUWHK13kygfxM3plX407C0Gu7D/AFFgAyHQEgdvHTyijbcLdCUWWYAqV71lpHjAHkaYttyJ8HzaW/i9r+n3fSgdyviLi8C2UngSdQRwIXn1R20h2PW5aC5yMO3Rj1kagGJBHHU60/UPQwN5Nn4jp2uC1cZDlh1XMphQCdJjWfKuXiKM5VG0tDZSxFOEEpfZlHZufpbcqQC68R28151ClRmqiuuYVMZRcGk+XRhHtLB3FxAVmBYXObCZJHDzFdBUJNcS6tfrqYe10k+HZ3t00HWtnu+JOdzAz6A+0xkENlIgjjp21RRoNTlKS9C+piISjGMX6lPE7DGAs3XW4z9IRxEZAJIUa/a9KdaOWKsyWFUczskvQxNlbVW8GHB7ZAbtDTlb0I8O2sclpc3xkr2QabsNKXD1vp2worXhV3H6iqA19JWNhVQcDqadZ6pEWrQZzbDn/mUY+7ntgnvIPyNV32KorvG/t0Bb9xhqDIU8iCBEHmIHrUpeJllVaXDv6Pr+e2T9oeOkGrKT3Ql4SbeXS+R1Kvwn4EVixNCpOpeMQji6NNZZySZmVm7LW/iyXb8N/NDQpo7LW/ix9uw380KVNHZa38WHbsP/ADXzCjad8dE3dx7SCB6kVvreB2/NDNR94rmPexl5dC1l15f8vOnfnqpuTWsYv89CyKs9JNfnqQLirR/1BbU9fREf3xVDhG/hj9S7iVbaSf0CPZuHZl/V4kFeS9FaAHgFBrXT4lrRcbehkm1e7vf1JX2E7MGN1ARwZbCZh2gtInwqTpybu8t/QSq2Vk3b1LWG2Wts5yxdzxuXDLEdXUB2CBTVHXNJ3f5siDqaWWiHYraVpD7TqpPIsJPcONWuSW7Ixi3sjJ27t0xbWwwIYHMw1I1ECeXOsWMxEkkqb9Tfg8NF3lUW2wzDbwGyipkD6FpUkxmJJDGfemdO6p4SpGFJKTs/71KsVTlKq3FO3p00JBve3/65++oq14mn1Klhqj5ApvXjkxF23dNlrb21YZiVIIJBEEcwZ86cZ8VrK9mUVo8K+dcvg/8AwfsHFQSCADq5jnrAJ6zEa05T4lbMToLLh7eZbxV4ses8eIHHvMVbuGw7DNd5Jp32/wDzqauJ2NC3fuDihHbmEf05qs1IaE36UxEmI6xnceQVadyNiJLAYk27oVuYQZQe9WLUaMeq3Ql1ry+/Lj7L5fVAD5mKNQWVkdzEqJXIVMSVUD7xy6+JpNjSLGGxRIDAK6EwNNZ6v96ad9gcQmw21rCoA162pA1BYAjvmqpbkHJLdlPEb44RGguzfaW2zL5xr4TSsyPEh1XzJf8AibBtDG6nWCykEHr1Ghp2ZF1aW7kvmiriNq7PuHW7bDftBoaevtou0RfCls18wO3r2hh1DhcX0gZY6MhzDaZSGAgeNQqWkiyjPhzvmugG3HuB8XdQjLntNDQdWRlI07s1UcO6aN1GupS0Oo7DudGFXhqSRz16+2BV1LuqxtmroFvpLwLe+ASBDadWubymaprK0gtmp+hz7A4oJdtlvdF2zcJ7EJDfH0qMXa3qU8/ka+2GgIJmVL+fsgDs1oeli2rqg1+h9i63Z4KRHizN8CKuo6tlO0Qh3i2vbS81tioKhfftFhqJ4+I4Up5s2hnlVw21WUb+dgZ2NvHavsUa1csuvEr7hPajEMtWRqzTs9TnVKWFqJuLyv6GnauDnWxM5OhYBWnceg3Y2KW9h8hgwMra8RyP56q4dCWenle6PX4iOSpmWzKuOtG1ZOa4DDQDIzZTqJ7QOJpVJOMLX1HRipT1WhiWpZQ+U5DwYqYOscYqiWGkqfEbNccSnU4aQtolfcd0/gZgPIaVTGco7MtlCMt0WExt39/e/wD6NU+PU6kOz0/4od0rN7z3G/idm+JqDqTe7ZNU4R2SJLaxwHyqI7kwFFhXHLHfUkJsgx98qFC+87qgngMx4mrKcc0kmVzlli2Yn0iF8PYUEjMbi6qT1PzgdVb1RjTr2jtY51Z9ood/qCu6+0+jZr7kge42ukNEMe4x61oy8zLTpqGiCm/tkq4dYPs6TqD+NQzO+hfZWNDA7QvYiArqOsLI7dTlMad1OdXKrtijDM7I2MERJC3Cx1HvPEjjBJ1qPHkqfEy6eo+EnPJm19DRRn7J6zcf4RVa9ox/iTeDfUVsPm97Ke6B6kM3kRU/+Qg/2sj2WS5nmwZ+q7J2C4xU94Yaijt0eSY+zS5tCJacCPYHVkUhfucB4VB+0P8AqSWE8xLdlsxYtx4gLAJ5Hjxqt+0JXuoon2SNtWQXNj22YswYkkk+1191VvH1X0Mk/YuFnJykm2/MzbWyVvWrjooTKzqpLsSSvAkGQQfnWyFafA4jepkqex8Lxcijbzu/83BXpb0TkaP4Dx8qh2ir0+hP/hMKub+a/ojtq95Ls8QCeAGiAseI4fgKsjOc0CwFCi7K9n+dDP3M2GmN6YXGKFVUoRwkzxEa8OynNxhFyZOGGUmooLN29zrVu6t+3cvHIWAJVQjaFTwGg9rrqrPPhcVW9DTCjCnVy63CvD4UI05ie8fOs0cW09jobo0bl1HXK6BgOEmre3Jqzj9SCjJO6YK7X3Nw15pUNbPYdPhVbxEHsmS38SMT/wCXtw//AJCxwWUYkAe6OPATS466FbgHG6OBTA2RbEu0ku3DMT2dVXQxcYK1hODexX2/s0Ym8bmdkBUDKADBA4z4USx7t3dDn1fZNKtNzqfQFcbuqgvLOIuF2GgFnN7K6aw8xyqVCs6s7WIVPZtKnStrb6jv0G4vSm+yoLQB9m2IKZSZkieA5iZ41sUm4Saeqv8AMwy9lUMyvez9NvkVQbbahnIPAhP/AG1g7TiP4o1f8Dg3+6X0/o2tj7AU3LtsF1FuFGV2B16yOPClPNaNjqRcbsh25svoLbZ8zN9S4STmUjUN9oaVnqQ1zGmlU/aT29MDYHWFPmGNaq2mHj8DPR1xEn6meK5rOkh60hk6GgRMgoESgVIiPVaaE2U8cJvYcf8AWX0q+h7xFNb3bLG9mwreNvCxcuG23vW4j2iq6jXsaa21JNVm10Rigk6Kv1YB7ybsHAWijOHznNIB4AgairFJtFElYw9iWHxF5LNstrJ1mAq6kxyGnrRtqC10Oh7tYDoR0oaRcsvdIjRSCFWPI+dY8U9EvM14Zcwr2SuXB2/ta+etWVu7hkutiNPvYhv1Hq9c022JVemI8xpgMzVEY0t20hji+lCER7uCMGp/acnzNdeC/RgurX3OdVf6s30T+xJtTEk37dqFyv7Q65WQ4Na5XU7cmZ6U81O/QHcWR0lzSAti58xVNFWT+JbVd38gX+jM5VxJ6kHwb8aoxbtT+P8AZbhVeZ0jYi5cEn2iT5k/hSqd3DJEo64hsfXMNg5aAYoNSsRJAamokXIflpWC5ExqJIy8N7W0F+zZPqTW3Ar9Qz4rSn8Spv1rh75+yR61KOs2/NkHpC3kZezsLiDaQ9Iq+yPZCzGmmtN2uNN23C7YB/5jFafXHzqTlZIglqyD6Q2jCcI9tfg1U1ZXRfh1aXwMjGCMLh16kT0QfjU8VpSivzYMJrVk/wA3MsAVzTpEiUCJ7dAiUNTQMmU0yJIhpkWVr2uJwo/6h9BNaMN7xFOI90zP31vsNo4JVJBN6AQYIzKikg/zGtv/ANp/Awv3MPiDe8m0ixdielyuyDpJMhSBrVrtyKfUJNwt3xcwzYpwLRYOLXQnKcoBDZj2kcOyqnLkTS5k2Gw+TBhwWJawBBMhc1xhCjkKy4nVpGvC6XYW3rcWbSjko+Aq3G6QjErwvikyBVNc02jxNMQpoGJNRuOwjUhlbG3Mttz1K3wNNBYmwRyYKx3A/nzrtwWlNef+Gces/eP81aNLAqjPZzJmJMK0mVk6x31fUmlJaGajF5JWYHbwNluYodVpl+JqqGifx+5olr+eQJ7gP+qxhHJbY8yax4x6JGrCLvNnVbCZcPZX7I+H+ali9KUERw+tSTGVzTaKKYDxTREkFSEIaQFe40cqg3bkTSuZ+xWzY+8f2bajzj8a6Ps/VtmTG6RSBjfCxeFy5lcm3cgFCdNAAe7hypUpq2oqkHfQTD76W0UK1kyoAMERp1VN00+ZDit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9" name="Picture 7"/>
          <p:cNvPicPr>
            <a:picLocks noChangeAspect="1" noChangeArrowheads="1"/>
          </p:cNvPicPr>
          <p:nvPr/>
        </p:nvPicPr>
        <p:blipFill>
          <a:blip r:embed="rId7" cstate="print"/>
          <a:srcRect/>
          <a:stretch>
            <a:fillRect/>
          </a:stretch>
        </p:blipFill>
        <p:spPr bwMode="auto">
          <a:xfrm>
            <a:off x="6477065" y="1268896"/>
            <a:ext cx="1839351" cy="1224000"/>
          </a:xfrm>
          <a:prstGeom prst="rect">
            <a:avLst/>
          </a:prstGeom>
          <a:noFill/>
          <a:ln w="9525">
            <a:noFill/>
            <a:miter lim="800000"/>
            <a:headEnd/>
            <a:tailEnd/>
          </a:ln>
        </p:spPr>
      </p:pic>
      <p:pic>
        <p:nvPicPr>
          <p:cNvPr id="23561" name="Picture 9" descr="https://encrypted-tbn3.gstatic.com/images?q=tbn:ANd9GcSoOfRk7pqPHDyPqFur3pnfrFFoPsM-3HyXzGxR7J37T3ycPSj9aQ"/>
          <p:cNvPicPr>
            <a:picLocks noChangeAspect="1" noChangeArrowheads="1"/>
          </p:cNvPicPr>
          <p:nvPr/>
        </p:nvPicPr>
        <p:blipFill>
          <a:blip r:embed="rId8" cstate="print"/>
          <a:srcRect/>
          <a:stretch>
            <a:fillRect/>
          </a:stretch>
        </p:blipFill>
        <p:spPr bwMode="auto">
          <a:xfrm>
            <a:off x="6477068" y="3717032"/>
            <a:ext cx="1839348" cy="1224000"/>
          </a:xfrm>
          <a:prstGeom prst="rect">
            <a:avLst/>
          </a:prstGeom>
          <a:noFill/>
        </p:spPr>
      </p:pic>
      <p:sp>
        <p:nvSpPr>
          <p:cNvPr id="2" name="Titel 1"/>
          <p:cNvSpPr>
            <a:spLocks noGrp="1"/>
          </p:cNvSpPr>
          <p:nvPr>
            <p:ph type="title"/>
          </p:nvPr>
        </p:nvSpPr>
        <p:spPr/>
        <p:txBody>
          <a:bodyPr>
            <a:normAutofit/>
          </a:bodyPr>
          <a:lstStyle/>
          <a:p>
            <a:r>
              <a:rPr lang="en-US" dirty="0"/>
              <a:t>Age Sectors, Average price</a:t>
            </a:r>
          </a:p>
        </p:txBody>
      </p:sp>
      <p:sp>
        <p:nvSpPr>
          <p:cNvPr id="5" name="Tekstvak 4"/>
          <p:cNvSpPr txBox="1"/>
          <p:nvPr/>
        </p:nvSpPr>
        <p:spPr>
          <a:xfrm>
            <a:off x="539552" y="5229200"/>
            <a:ext cx="7200800" cy="523220"/>
          </a:xfrm>
          <a:prstGeom prst="rect">
            <a:avLst/>
          </a:prstGeom>
          <a:noFill/>
        </p:spPr>
        <p:txBody>
          <a:bodyPr wrap="square" rtlCol="0">
            <a:spAutoFit/>
          </a:bodyPr>
          <a:lstStyle/>
          <a:p>
            <a:pPr algn="ctr"/>
            <a:r>
              <a:rPr lang="en-US" sz="2800" b="1" dirty="0">
                <a:solidFill>
                  <a:schemeClr val="accent1">
                    <a:lumMod val="75000"/>
                  </a:schemeClr>
                </a:solidFill>
              </a:rPr>
              <a:t>80 years Inflation Factor = 17,66 / 0,78 = 22,64</a:t>
            </a:r>
          </a:p>
        </p:txBody>
      </p:sp>
      <p:grpSp>
        <p:nvGrpSpPr>
          <p:cNvPr id="26" name="Groep 25"/>
          <p:cNvGrpSpPr/>
          <p:nvPr/>
        </p:nvGrpSpPr>
        <p:grpSpPr>
          <a:xfrm>
            <a:off x="7020272" y="-27384"/>
            <a:ext cx="2137380" cy="720079"/>
            <a:chOff x="7020272" y="-27384"/>
            <a:chExt cx="2137380" cy="720079"/>
          </a:xfrm>
        </p:grpSpPr>
        <p:sp>
          <p:nvSpPr>
            <p:cNvPr id="30" name="Rechthoek 29"/>
            <p:cNvSpPr/>
            <p:nvPr/>
          </p:nvSpPr>
          <p:spPr>
            <a:xfrm>
              <a:off x="7020272" y="-27384"/>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31" name="Groep 22"/>
            <p:cNvGrpSpPr>
              <a:grpSpLocks/>
            </p:cNvGrpSpPr>
            <p:nvPr/>
          </p:nvGrpSpPr>
          <p:grpSpPr>
            <a:xfrm rot="16200000" flipV="1">
              <a:off x="7740272" y="-711305"/>
              <a:ext cx="684000" cy="2124000"/>
              <a:chOff x="4534627" y="3212976"/>
              <a:chExt cx="1045485" cy="2304256"/>
            </a:xfrm>
          </p:grpSpPr>
          <p:sp>
            <p:nvSpPr>
              <p:cNvPr id="32" name="Rechthoek 31"/>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hoek 32"/>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advTm="1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normAutofit/>
          </a:bodyPr>
          <a:lstStyle/>
          <a:p>
            <a:r>
              <a:rPr lang="en-US" dirty="0"/>
              <a:t>&amp; Financial Volumes</a:t>
            </a:r>
          </a:p>
        </p:txBody>
      </p:sp>
      <p:sp>
        <p:nvSpPr>
          <p:cNvPr id="4" name="Tekstvak 3"/>
          <p:cNvSpPr txBox="1"/>
          <p:nvPr/>
        </p:nvSpPr>
        <p:spPr>
          <a:xfrm>
            <a:off x="1115616" y="5661248"/>
            <a:ext cx="6480720" cy="523220"/>
          </a:xfrm>
          <a:prstGeom prst="rect">
            <a:avLst/>
          </a:prstGeom>
          <a:noFill/>
        </p:spPr>
        <p:txBody>
          <a:bodyPr wrap="square" rtlCol="0">
            <a:spAutoFit/>
          </a:bodyPr>
          <a:lstStyle/>
          <a:p>
            <a:pPr algn="ctr"/>
            <a:r>
              <a:rPr lang="en-US" sz="2800" b="1" dirty="0">
                <a:solidFill>
                  <a:schemeClr val="accent1">
                    <a:lumMod val="75000"/>
                  </a:schemeClr>
                </a:solidFill>
              </a:rPr>
              <a:t>Assuming one life cycle is representative</a:t>
            </a:r>
          </a:p>
        </p:txBody>
      </p:sp>
      <p:pic>
        <p:nvPicPr>
          <p:cNvPr id="22530" name="Picture 2" descr="https://encrypted-tbn3.gstatic.com/images?q=tbn:ANd9GcSXrVjWzKILPkvRpaKstuJnYIbUocrkGm0anKefbq7Zh_jy92AVNA"/>
          <p:cNvPicPr>
            <a:picLocks noChangeAspect="1" noChangeArrowheads="1"/>
          </p:cNvPicPr>
          <p:nvPr/>
        </p:nvPicPr>
        <p:blipFill>
          <a:blip r:embed="rId6" cstate="print"/>
          <a:srcRect/>
          <a:stretch>
            <a:fillRect/>
          </a:stretch>
        </p:blipFill>
        <p:spPr bwMode="auto">
          <a:xfrm>
            <a:off x="3584923" y="4437112"/>
            <a:ext cx="1707157" cy="1224000"/>
          </a:xfrm>
          <a:prstGeom prst="rect">
            <a:avLst/>
          </a:prstGeom>
          <a:noFill/>
        </p:spPr>
      </p:pic>
      <p:grpSp>
        <p:nvGrpSpPr>
          <p:cNvPr id="21" name="Groep 20"/>
          <p:cNvGrpSpPr/>
          <p:nvPr/>
        </p:nvGrpSpPr>
        <p:grpSpPr>
          <a:xfrm>
            <a:off x="7020272" y="-27384"/>
            <a:ext cx="2137380" cy="720079"/>
            <a:chOff x="7020272" y="-27384"/>
            <a:chExt cx="2137380" cy="720079"/>
          </a:xfrm>
        </p:grpSpPr>
        <p:sp>
          <p:nvSpPr>
            <p:cNvPr id="25" name="Rechthoek 24"/>
            <p:cNvSpPr/>
            <p:nvPr/>
          </p:nvSpPr>
          <p:spPr>
            <a:xfrm>
              <a:off x="7020272" y="-27384"/>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26" name="Groep 22"/>
            <p:cNvGrpSpPr>
              <a:grpSpLocks/>
            </p:cNvGrpSpPr>
            <p:nvPr/>
          </p:nvGrpSpPr>
          <p:grpSpPr>
            <a:xfrm rot="16200000" flipV="1">
              <a:off x="7740272" y="-711305"/>
              <a:ext cx="684000" cy="2124000"/>
              <a:chOff x="4534627" y="3212976"/>
              <a:chExt cx="1045485" cy="2304256"/>
            </a:xfrm>
          </p:grpSpPr>
          <p:sp>
            <p:nvSpPr>
              <p:cNvPr id="27" name="Rechthoek 26"/>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hthoek 27"/>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ijdelijke aanduiding voor inhoud 2"/>
          <p:cNvSpPr>
            <a:spLocks noGrp="1"/>
          </p:cNvSpPr>
          <p:nvPr>
            <p:ph idx="1"/>
          </p:nvPr>
        </p:nvSpPr>
        <p:spPr/>
        <p:txBody>
          <a:bodyPr>
            <a:normAutofit/>
          </a:bodyPr>
          <a:lstStyle/>
          <a:p>
            <a:pPr>
              <a:tabLst>
                <a:tab pos="6637338" algn="r"/>
                <a:tab pos="7977188" algn="r"/>
              </a:tabLst>
            </a:pPr>
            <a:r>
              <a:rPr lang="en-US" dirty="0"/>
              <a:t>00 – 20 Education	  1,17 x 20 year =	  23,4</a:t>
            </a:r>
          </a:p>
          <a:p>
            <a:pPr>
              <a:tabLst>
                <a:tab pos="6637338" algn="r"/>
                <a:tab pos="7977188" algn="r"/>
              </a:tabLst>
            </a:pPr>
            <a:r>
              <a:rPr lang="en-US" dirty="0"/>
              <a:t>20 – 60 Work	5,53 x 40 year =	221,2</a:t>
            </a:r>
          </a:p>
          <a:p>
            <a:pPr>
              <a:tabLst>
                <a:tab pos="6637338" algn="r"/>
                <a:tab pos="7977188" algn="r"/>
              </a:tabLst>
            </a:pPr>
            <a:r>
              <a:rPr lang="en-US" dirty="0"/>
              <a:t>60 – 80 Pension	14,79 x 20 year =	295,8</a:t>
            </a:r>
          </a:p>
          <a:p>
            <a:pPr>
              <a:tabLst>
                <a:tab pos="6637338" algn="r"/>
                <a:tab pos="7977188" algn="r"/>
              </a:tabLst>
            </a:pPr>
            <a:endParaRPr lang="en-US" dirty="0"/>
          </a:p>
          <a:p>
            <a:pPr>
              <a:tabLst>
                <a:tab pos="6637338" algn="r"/>
                <a:tab pos="7977188" algn="r"/>
              </a:tabLst>
            </a:pPr>
            <a:r>
              <a:rPr lang="en-US" dirty="0"/>
              <a:t>Cost Volumes 	     -23,4 - 295,8 = -319,2	</a:t>
            </a:r>
            <a:r>
              <a:rPr lang="en-US" dirty="0">
                <a:solidFill>
                  <a:schemeClr val="accent6">
                    <a:lumMod val="75000"/>
                  </a:schemeClr>
                </a:solidFill>
              </a:rPr>
              <a:t>-145%</a:t>
            </a:r>
          </a:p>
          <a:p>
            <a:pPr>
              <a:tabLst>
                <a:tab pos="6637338" algn="r"/>
                <a:tab pos="7977188" algn="r"/>
              </a:tabLst>
            </a:pPr>
            <a:r>
              <a:rPr lang="en-US" dirty="0"/>
              <a:t>Income Volume	 </a:t>
            </a:r>
            <a:r>
              <a:rPr lang="en-US" u="sng" dirty="0"/>
              <a:t>= 221,2	100%</a:t>
            </a:r>
          </a:p>
          <a:p>
            <a:pPr>
              <a:tabLst>
                <a:tab pos="6637338" algn="r"/>
                <a:tab pos="7977188" algn="r"/>
              </a:tabLst>
            </a:pPr>
            <a:r>
              <a:rPr lang="en-US" dirty="0"/>
              <a:t>Balance	-98,0	</a:t>
            </a:r>
            <a:r>
              <a:rPr lang="en-US" dirty="0">
                <a:solidFill>
                  <a:schemeClr val="accent6">
                    <a:lumMod val="75000"/>
                  </a:schemeClr>
                </a:solidFill>
              </a:rPr>
              <a:t>-45%</a:t>
            </a:r>
          </a:p>
        </p:txBody>
      </p:sp>
      <p:grpSp>
        <p:nvGrpSpPr>
          <p:cNvPr id="22" name="Groep 16"/>
          <p:cNvGrpSpPr>
            <a:grpSpLocks noChangeAspect="1"/>
          </p:cNvGrpSpPr>
          <p:nvPr/>
        </p:nvGrpSpPr>
        <p:grpSpPr>
          <a:xfrm>
            <a:off x="8028384" y="5733256"/>
            <a:ext cx="1080000" cy="1080000"/>
            <a:chOff x="2699792" y="1916308"/>
            <a:chExt cx="4752528" cy="4716000"/>
          </a:xfrm>
        </p:grpSpPr>
        <p:sp>
          <p:nvSpPr>
            <p:cNvPr id="23" name="Ovaal 22"/>
            <p:cNvSpPr>
              <a:spLocks noChangeAspect="1"/>
            </p:cNvSpPr>
            <p:nvPr/>
          </p:nvSpPr>
          <p:spPr>
            <a:xfrm>
              <a:off x="2699792" y="1916308"/>
              <a:ext cx="4716523"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r>
                <a:rPr lang="en-US" sz="2800" b="1" dirty="0">
                  <a:solidFill>
                    <a:schemeClr val="bg1"/>
                  </a:solidFill>
                </a:rPr>
                <a:t>L</a:t>
              </a:r>
              <a:r>
                <a:rPr lang="en-US" sz="2400" dirty="0">
                  <a:solidFill>
                    <a:schemeClr val="bg1"/>
                  </a:solidFill>
                </a:rPr>
                <a:t>v</a:t>
              </a:r>
              <a:endParaRPr lang="en-US" dirty="0">
                <a:solidFill>
                  <a:schemeClr val="bg1"/>
                </a:solidFill>
              </a:endParaRPr>
            </a:p>
          </p:txBody>
        </p:sp>
        <p:sp>
          <p:nvSpPr>
            <p:cNvPr id="24" name="Rechthoek 23"/>
            <p:cNvSpPr/>
            <p:nvPr/>
          </p:nvSpPr>
          <p:spPr>
            <a:xfrm>
              <a:off x="2699792" y="2522122"/>
              <a:ext cx="4752528" cy="3359892"/>
            </a:xfrm>
            <a:prstGeom prst="rect">
              <a:avLst/>
            </a:prstGeom>
          </p:spPr>
          <p:txBody>
            <a:bodyPr wrap="square">
              <a:spAutoFit/>
            </a:bodyPr>
            <a:lstStyle/>
            <a:p>
              <a:pPr algn="ctr"/>
              <a:r>
                <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advClick="0" advTm="3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5"/>
          <p:cNvGrpSpPr/>
          <p:nvPr/>
        </p:nvGrpSpPr>
        <p:grpSpPr>
          <a:xfrm>
            <a:off x="0" y="-18029"/>
            <a:ext cx="9144000" cy="6903413"/>
            <a:chOff x="0" y="-18029"/>
            <a:chExt cx="9144000" cy="6903413"/>
          </a:xfrm>
        </p:grpSpPr>
        <p:grpSp>
          <p:nvGrpSpPr>
            <p:cNvPr id="8" name="Groep 6"/>
            <p:cNvGrpSpPr/>
            <p:nvPr/>
          </p:nvGrpSpPr>
          <p:grpSpPr>
            <a:xfrm>
              <a:off x="0" y="-18029"/>
              <a:ext cx="9144000" cy="6876029"/>
              <a:chOff x="0" y="-18029"/>
              <a:chExt cx="9144000" cy="6876029"/>
            </a:xfrm>
          </p:grpSpPr>
          <p:pic>
            <p:nvPicPr>
              <p:cNvPr id="22"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23" name="Rechthoek 22"/>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hthoek 17"/>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9" name="Afbeelding 18"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21" name="Tekstvak 20"/>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cxnSp>
        <p:nvCxnSpPr>
          <p:cNvPr id="10" name="Rechte verbindingslijn 9"/>
          <p:cNvCxnSpPr/>
          <p:nvPr/>
        </p:nvCxnSpPr>
        <p:spPr>
          <a:xfrm>
            <a:off x="395536" y="4221088"/>
            <a:ext cx="82809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395536" y="2132856"/>
            <a:ext cx="82809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395536" y="3212976"/>
            <a:ext cx="82809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rot="18625358">
            <a:off x="233789" y="5926716"/>
            <a:ext cx="915635" cy="523220"/>
          </a:xfrm>
          <a:prstGeom prst="rect">
            <a:avLst/>
          </a:prstGeom>
          <a:noFill/>
        </p:spPr>
        <p:txBody>
          <a:bodyPr wrap="none" rtlCol="0">
            <a:spAutoFit/>
          </a:bodyPr>
          <a:lstStyle/>
          <a:p>
            <a:r>
              <a:rPr lang="en-US" sz="2800" b="1" dirty="0"/>
              <a:t>1934</a:t>
            </a:r>
          </a:p>
        </p:txBody>
      </p:sp>
      <p:sp>
        <p:nvSpPr>
          <p:cNvPr id="7" name="Tekstvak 6"/>
          <p:cNvSpPr txBox="1"/>
          <p:nvPr/>
        </p:nvSpPr>
        <p:spPr>
          <a:xfrm rot="16200000">
            <a:off x="-282684" y="2595052"/>
            <a:ext cx="1447612" cy="523220"/>
          </a:xfrm>
          <a:prstGeom prst="rect">
            <a:avLst/>
          </a:prstGeom>
          <a:noFill/>
        </p:spPr>
        <p:txBody>
          <a:bodyPr wrap="square" rtlCol="0">
            <a:spAutoFit/>
          </a:bodyPr>
          <a:lstStyle/>
          <a:p>
            <a:r>
              <a:rPr lang="en-US" sz="2800" b="1" dirty="0"/>
              <a:t>Euro</a:t>
            </a:r>
          </a:p>
        </p:txBody>
      </p:sp>
      <p:sp>
        <p:nvSpPr>
          <p:cNvPr id="15" name="Tekstvak 14"/>
          <p:cNvSpPr txBox="1"/>
          <p:nvPr/>
        </p:nvSpPr>
        <p:spPr>
          <a:xfrm>
            <a:off x="1115616" y="1268760"/>
            <a:ext cx="6840760" cy="954107"/>
          </a:xfrm>
          <a:prstGeom prst="rect">
            <a:avLst/>
          </a:prstGeom>
          <a:noFill/>
        </p:spPr>
        <p:txBody>
          <a:bodyPr wrap="square" rtlCol="0">
            <a:spAutoFit/>
          </a:bodyPr>
          <a:lstStyle/>
          <a:p>
            <a:pPr algn="ctr"/>
            <a:r>
              <a:rPr lang="en-US" sz="2800" b="1" dirty="0">
                <a:solidFill>
                  <a:schemeClr val="accent1">
                    <a:lumMod val="75000"/>
                  </a:schemeClr>
                </a:solidFill>
              </a:rPr>
              <a:t>Decoupling Labor registration from inflation, assuming a constant value of 5,53</a:t>
            </a:r>
          </a:p>
        </p:txBody>
      </p:sp>
      <p:sp>
        <p:nvSpPr>
          <p:cNvPr id="32" name="Rechthoek 31"/>
          <p:cNvSpPr/>
          <p:nvPr/>
        </p:nvSpPr>
        <p:spPr>
          <a:xfrm rot="18593257">
            <a:off x="4104452" y="5846682"/>
            <a:ext cx="915635" cy="523220"/>
          </a:xfrm>
          <a:prstGeom prst="rect">
            <a:avLst/>
          </a:prstGeom>
        </p:spPr>
        <p:txBody>
          <a:bodyPr wrap="none">
            <a:spAutoFit/>
          </a:bodyPr>
          <a:lstStyle/>
          <a:p>
            <a:r>
              <a:rPr lang="en-US" sz="2800" b="1" dirty="0"/>
              <a:t>1974</a:t>
            </a:r>
            <a:endParaRPr lang="en-US" sz="2800" dirty="0"/>
          </a:p>
        </p:txBody>
      </p:sp>
      <p:grpSp>
        <p:nvGrpSpPr>
          <p:cNvPr id="12" name="Groep 39"/>
          <p:cNvGrpSpPr/>
          <p:nvPr/>
        </p:nvGrpSpPr>
        <p:grpSpPr>
          <a:xfrm>
            <a:off x="395536" y="2277208"/>
            <a:ext cx="8352928" cy="3024000"/>
            <a:chOff x="395536" y="1845160"/>
            <a:chExt cx="8352928" cy="3024000"/>
          </a:xfrm>
        </p:grpSpPr>
        <p:cxnSp>
          <p:nvCxnSpPr>
            <p:cNvPr id="13" name="Rechte verbindingslijn 12"/>
            <p:cNvCxnSpPr/>
            <p:nvPr/>
          </p:nvCxnSpPr>
          <p:spPr>
            <a:xfrm>
              <a:off x="395536" y="3573016"/>
              <a:ext cx="8352928" cy="0"/>
            </a:xfrm>
            <a:prstGeom prst="line">
              <a:avLst/>
            </a:prstGeom>
            <a:ln w="762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Rechthoek 27"/>
            <p:cNvSpPr/>
            <p:nvPr/>
          </p:nvSpPr>
          <p:spPr>
            <a:xfrm>
              <a:off x="4536000" y="1845160"/>
              <a:ext cx="36000" cy="3024000"/>
            </a:xfrm>
            <a:prstGeom prst="rect">
              <a:avLst/>
            </a:prstGeom>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kstvak 13"/>
            <p:cNvSpPr txBox="1"/>
            <p:nvPr/>
          </p:nvSpPr>
          <p:spPr>
            <a:xfrm>
              <a:off x="4067944" y="2865130"/>
              <a:ext cx="1224136" cy="707886"/>
            </a:xfrm>
            <a:prstGeom prst="rect">
              <a:avLst/>
            </a:prstGeom>
            <a:noFill/>
          </p:spPr>
          <p:txBody>
            <a:bodyPr wrap="square" rtlCol="0">
              <a:spAutoFit/>
            </a:bodyPr>
            <a:lstStyle/>
            <a:p>
              <a:pPr algn="ctr"/>
              <a:r>
                <a:rPr lang="en-US" sz="4000" b="1" dirty="0">
                  <a:solidFill>
                    <a:schemeClr val="accent3">
                      <a:lumMod val="50000"/>
                    </a:schemeClr>
                  </a:solidFill>
                </a:rPr>
                <a:t>5,53</a:t>
              </a:r>
            </a:p>
          </p:txBody>
        </p:sp>
        <p:sp>
          <p:nvSpPr>
            <p:cNvPr id="33" name="Tekstvak 32"/>
            <p:cNvSpPr txBox="1"/>
            <p:nvPr/>
          </p:nvSpPr>
          <p:spPr>
            <a:xfrm>
              <a:off x="1115616" y="2852936"/>
              <a:ext cx="1224136" cy="707886"/>
            </a:xfrm>
            <a:prstGeom prst="rect">
              <a:avLst/>
            </a:prstGeom>
            <a:noFill/>
          </p:spPr>
          <p:txBody>
            <a:bodyPr wrap="square" rtlCol="0">
              <a:spAutoFit/>
            </a:bodyPr>
            <a:lstStyle/>
            <a:p>
              <a:pPr algn="ctr"/>
              <a:r>
                <a:rPr lang="en-US" sz="4000" b="1" dirty="0">
                  <a:solidFill>
                    <a:schemeClr val="accent3">
                      <a:lumMod val="50000"/>
                    </a:schemeClr>
                  </a:solidFill>
                </a:rPr>
                <a:t>5,53</a:t>
              </a:r>
            </a:p>
          </p:txBody>
        </p:sp>
        <p:sp>
          <p:nvSpPr>
            <p:cNvPr id="34" name="Tekstvak 33"/>
            <p:cNvSpPr txBox="1"/>
            <p:nvPr/>
          </p:nvSpPr>
          <p:spPr>
            <a:xfrm>
              <a:off x="7164288" y="2852936"/>
              <a:ext cx="1224136" cy="707886"/>
            </a:xfrm>
            <a:prstGeom prst="rect">
              <a:avLst/>
            </a:prstGeom>
            <a:noFill/>
          </p:spPr>
          <p:txBody>
            <a:bodyPr wrap="square" rtlCol="0">
              <a:spAutoFit/>
            </a:bodyPr>
            <a:lstStyle/>
            <a:p>
              <a:pPr algn="ctr"/>
              <a:r>
                <a:rPr lang="en-US" sz="4000" b="1" dirty="0">
                  <a:solidFill>
                    <a:schemeClr val="accent3">
                      <a:lumMod val="50000"/>
                    </a:schemeClr>
                  </a:solidFill>
                </a:rPr>
                <a:t>5,53</a:t>
              </a:r>
            </a:p>
          </p:txBody>
        </p:sp>
      </p:grpSp>
      <p:grpSp>
        <p:nvGrpSpPr>
          <p:cNvPr id="20" name="Groep 16"/>
          <p:cNvGrpSpPr>
            <a:grpSpLocks noChangeAspect="1"/>
          </p:cNvGrpSpPr>
          <p:nvPr/>
        </p:nvGrpSpPr>
        <p:grpSpPr>
          <a:xfrm>
            <a:off x="7560000" y="5274000"/>
            <a:ext cx="1584000" cy="1584000"/>
            <a:chOff x="2699792" y="1916832"/>
            <a:chExt cx="4752528" cy="4716000"/>
          </a:xfrm>
        </p:grpSpPr>
        <p:sp>
          <p:nvSpPr>
            <p:cNvPr id="26" name="Ovaal 2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7" name="Rechthoek 2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35" name="Groep 34"/>
          <p:cNvGrpSpPr/>
          <p:nvPr/>
        </p:nvGrpSpPr>
        <p:grpSpPr>
          <a:xfrm>
            <a:off x="7020272" y="-27384"/>
            <a:ext cx="2137380" cy="720079"/>
            <a:chOff x="7020272" y="-27384"/>
            <a:chExt cx="2137380" cy="720079"/>
          </a:xfrm>
        </p:grpSpPr>
        <p:sp>
          <p:nvSpPr>
            <p:cNvPr id="36" name="Rechthoek 35"/>
            <p:cNvSpPr/>
            <p:nvPr/>
          </p:nvSpPr>
          <p:spPr>
            <a:xfrm>
              <a:off x="7020272" y="-27384"/>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40" name="Groep 22"/>
            <p:cNvGrpSpPr>
              <a:grpSpLocks/>
            </p:cNvGrpSpPr>
            <p:nvPr/>
          </p:nvGrpSpPr>
          <p:grpSpPr>
            <a:xfrm rot="16200000" flipV="1">
              <a:off x="7740272" y="-711305"/>
              <a:ext cx="684000" cy="2124000"/>
              <a:chOff x="4534627" y="3212976"/>
              <a:chExt cx="1045485" cy="2304256"/>
            </a:xfrm>
          </p:grpSpPr>
          <p:sp>
            <p:nvSpPr>
              <p:cNvPr id="41" name="Rechthoek 40"/>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hoek 41"/>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kstvak 3"/>
          <p:cNvSpPr txBox="1"/>
          <p:nvPr/>
        </p:nvSpPr>
        <p:spPr>
          <a:xfrm>
            <a:off x="0" y="5301208"/>
            <a:ext cx="8532440" cy="523220"/>
          </a:xfrm>
          <a:prstGeom prst="rect">
            <a:avLst/>
          </a:prstGeom>
          <a:noFill/>
        </p:spPr>
        <p:txBody>
          <a:bodyPr wrap="square" rtlCol="0">
            <a:spAutoFit/>
          </a:bodyPr>
          <a:lstStyle/>
          <a:p>
            <a:r>
              <a:rPr lang="en-US" sz="2800" b="1" dirty="0"/>
              <a:t>Age</a:t>
            </a:r>
            <a:r>
              <a:rPr lang="en-US" sz="2800" dirty="0"/>
              <a:t>  0        10       20       30       40      50       60      70        80</a:t>
            </a:r>
            <a:endParaRPr lang="en-US" sz="2800" b="1" dirty="0"/>
          </a:p>
        </p:txBody>
      </p:sp>
      <p:sp>
        <p:nvSpPr>
          <p:cNvPr id="6" name="Tekstvak 5"/>
          <p:cNvSpPr txBox="1"/>
          <p:nvPr/>
        </p:nvSpPr>
        <p:spPr>
          <a:xfrm rot="18625358">
            <a:off x="7562528" y="5989808"/>
            <a:ext cx="915635" cy="523220"/>
          </a:xfrm>
          <a:prstGeom prst="rect">
            <a:avLst/>
          </a:prstGeom>
          <a:noFill/>
        </p:spPr>
        <p:txBody>
          <a:bodyPr wrap="none" rtlCol="0">
            <a:spAutoFit/>
          </a:bodyPr>
          <a:lstStyle/>
          <a:p>
            <a:r>
              <a:rPr lang="en-US" sz="2800" b="1" dirty="0"/>
              <a:t>2014</a:t>
            </a:r>
          </a:p>
        </p:txBody>
      </p:sp>
    </p:spTree>
  </p:cSld>
  <p:clrMapOvr>
    <a:masterClrMapping/>
  </p:clrMapOvr>
  <p:transition advClick="0" advTm="2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4" name="Tekstvak 3"/>
          <p:cNvSpPr txBox="1"/>
          <p:nvPr/>
        </p:nvSpPr>
        <p:spPr>
          <a:xfrm>
            <a:off x="1115616" y="5661248"/>
            <a:ext cx="6480720" cy="523220"/>
          </a:xfrm>
          <a:prstGeom prst="rect">
            <a:avLst/>
          </a:prstGeom>
          <a:noFill/>
        </p:spPr>
        <p:txBody>
          <a:bodyPr wrap="square" rtlCol="0">
            <a:spAutoFit/>
          </a:bodyPr>
          <a:lstStyle/>
          <a:p>
            <a:pPr algn="ctr"/>
            <a:r>
              <a:rPr lang="en-US" sz="2800" b="1" dirty="0">
                <a:solidFill>
                  <a:schemeClr val="accent1">
                    <a:lumMod val="75000"/>
                  </a:schemeClr>
                </a:solidFill>
              </a:rPr>
              <a:t>The life cycle is now in labor balance</a:t>
            </a:r>
          </a:p>
        </p:txBody>
      </p:sp>
      <p:sp>
        <p:nvSpPr>
          <p:cNvPr id="21506" name="AutoShape 2" descr="data:image/jpeg;base64,/9j/4AAQSkZJRgABAQAAAQABAAD/2wCEAAkGBxISEhQSEhQWFhUXFBcYFBgYFRgWFxgbFhgWFhgUFxUcHCggGBolGxcYIzIiJSkrLi4uFyAzOjMsNygtLi0BCgoKDg0OGxAQGy8mICQsLCwsLCwsLCwuLC8uLjQvLCwsLy0sLCwsLCwsLCwsLCwsLCwsLCwsLCwsLCwsLCwsLP/AABEIAM4A9AMBEQACEQEDEQH/xAAcAAEAAgMBAQEAAAAAAAAAAAAABAYBAwUCBwj/xABFEAACAQIDAwgFCgQFBQEBAAABAgADEQQSIQUxQQYTIlFhcYGRMkJSobEHIzNicoKSosHRFFOy4aPC0tPwJGNzg/FUFf/EABoBAQACAwEAAAAAAAAAAAAAAAACAwEEBQb/xAA5EQACAQIDBAgFAwQBBQAAAAAAAQIDEQQhMQUSQVEyYXGBkbHR8BMiocHhFELxIzNSspIVJENigv/aAAwDAQACEQMRAD8A+4wBAEAQBAEAQBAEAQBAEAQBAEAQBAEAQBAEAQBAEAQBAEAQBAEAQBAEAQBAEAQBAEAQBAEAQBAEAqvK/lpTwTpRC85Wdc+XNlVVJKhmNidSGsAPVO6a+IxHwlpcsp098i7H5cl3Ra9IIHNldSSLk2FwRuuRqDpNSjtFSnuyVi2eHsrpl0nTNYQBAEAQBAEAQBAEAQBAEAQBAEAQBAEAQBAEAQBAEAQBAEAQD518odGiMVSerS5zNTsCEJIysdM/Dfuv1zj7TjJNOLsbuFatZnrZzU3NBOae1wKZcFgl7DTU5QNPKcfDwlKqlfVo2qm7GLaR9DnsDkCAIAgCAIAgCAIAgCAIAgCAIAgCAIAgGmjiqbkhHVipswVgSOwgbphNPQzZm6ZMCAIAgCAIAgCAR8Tj6VP6SoifacL8TIynGKvJ2MpN6FK5d4lKwpmgxZlvcqGHFbWa1uvjOPtGvSnFbsk++5u4WE4t3RH5MYl1dWxBIsLbr7je5tfXQazmYN041027K5tV03TaReaO1KDGy1UJ6swB8jrPUQr059GSfYzkuElqiZLSIgCAIAgCAIAgHmpUCgsxAA3kmwHeYAp1AwDKQQdxBuD3GE7g9QBAEAQBAEAQDxWTMrLuuCL94tIVI70HFO10Zi7NMpVLZ+INVkARatL0XpnK2RibXvcNe2oOm7Tdbz8cPiITtSSTirO3HtvqdF1Kbjed7M6H8dj6fpKGHWaRJ/FTa35Zs/rcZT/uU79l/tdFXwKMujIJyoqXs1FPCsQfwmn+sxHbUdJQfj/AeCfBkgcpuuhU+6UPxYSxbZocn9PUj+jn1Hocp1/kVv8AC/3JNbXw75+Bj9HUB5Tr/Irf4X+5D2vh1z8B+jqHh+UjepQP36gX+kNKpbapJZRf0/JJYKfFkartnEtuKIOxSzD7xNvyzVqbaqPoRS+voXRwUeLIVVqj/SVajfeKqe9Fsp8po1NoYiesn3ZeRfHD048DXSoIvoqB3ACajbbuy5KxzNv7YGHQFbZmYKL7hoTe3HQS2jRdRkJTUUe9kYqowXOyOHW6kFSRaxIYLu37iAe/gqwUdBCe8dNqYOhEpJmKSFPo2ZOxWKjxANj4y+niq1Poyfj9tCuVKEtUTaW1cQvrq/20Huy5ffN+ntivHpWfvq9CiWDg9MiVT5RP61Ed6vr+Erp5zchtqD6UX3O/oUvBS4M3DlKnGjW/w/8AXLo7Yw71uu78lbwdQyeUqfyqvlT/ANcn/wBWw3N+Bj9JUPB5TLwoVv8AD/3JB7YoLg/p6mf0dTqNVXlM3CiPv1cvwUyuW2qSWUX9CSwUuLNf/wDZxdT6Omg+69Ued0EitqVqi/p0r+L+xn9LCPSkc7bWFxBQ1q/T5vWmrlVpBz0VYoN+pGrE2udRrIVFjatnUjaPFZLxzuTh8CPReZY+TmGqJSvVy5nYuVW4Vc2oUXJ3To4Gi6cG3ld3SWiNavNSl2ZHVm6UCAIAgCAIAgCAV2nUy4mrV4XUE7gUHzbE36iFP4teE0L2qufu2j8NTYteCiWKb5rnipRVvSUHvAMhOnCeUkn2klJrRkKpsWgfUA+ySvwM1Z7Ow0v2+F0WrE1FxI78nk9V3HiG+ImrLY1F6Nrw9C1Y2fFI0NyebhV80/Yia8ticp/T8lix3OP1NZ2BV4On4WH6yt7EqcJIksbHkeG2JXH8s/eI/wAsrexq60a8X6EljafWan2XXG+nfuYH42lEtl4mP7b969SaxVJ8SNWw7rvRx90/ETXlhq0OlB+DLFVg9GcOsrrUDLr1g6afpMxcbWYd73R0qOIJGtgO/WVSSWhNXJFMFvRVm7kY++0zGjUn0Yt9iv5GHOK1ZITZ9c7qTeJUfrNmOzsTLSHkvMqeJpLib12NXPBR3t+wl62PiHy8f5IPGUzYNhVfaQfiMsWxavGS+voQeNhyZsXYD8ai+Cn95YtiS4z+n5IvHLkbU5Pj1qjHuCj95dHYlP8AdJ91l6kHjZcESKew6I3gt3sfgJtQ2Vho6q/a/SxW8VUfElUcFTT0UUeAv5zahhqMOjFLuKZVJy1ZIl5A43KbpqmGBsa75TuvkXpPp5DTdmvwmtic0qf+WXdxLKeT3uR0dnVM1JDxyi+ltdxFpbSd4IjNWkyRLCIgCAIAgCAIB5qPYEngCfKYbsrmUruxy6dCwo5hfOrq+/U1BnIN9d4O+3naa0Y2Ub8b378yxvN292Jmz3OXK3pIcpvxtubxFjLaTdt16rIjNZ3XElS0gIAgCAIAgCAIBROX9H56mwvrTtp9UnU/iHlORtKOaZuYZ5NGaOBD1aeh1Zb7svAa8fKcfBZ1Ix615m5Xyi2XqevOOIAgCAIAgCAIAgHEwwNXFc5rlVWCa9GwOS+gtqec47lE1l81Xe5X9PUteULE/Zwy84nBahI0A0fp/FjLKWTlHr88yM87MmS0gIAgCAIAgCARdpegV4sQvH1iAd3ZeVV+hbnl4k6etzztRbU8w9RlYfdIJ49Vx4xWVoX5WfgIair0KqvwcZG14i5Q/wBQ8VmJfLUUueXp77As425EyXEBAEAQBAEAQBAPnHylY0LXpqa/NWp6ZlBQlmOlyN9gNARvnJ2hnJK18jcw2SudHDVsrUiz5Tm0CrfPaxtqCdOzrnCwzUaqkuDRuVM00XaezOOIAgCAIAgCAIBE2nWKpZT03IRPtNxtxsLt3KZXUk1HLV5IlFXZo2XQVXqZQMqZKS7tyKCRp2t/brjTilJ24WXvxMyd0bh0a56np9m+mde3c48o0q9q8v5GsSZLiAgCAIAgCAIBFxGtSmvVmc+Ayj3tx/uKZ5ziu1+/H3wnHotm6vTzKy9YI8xLZK6aIp2ZFpLztBRuJUfdZdx3Dcw7N0pS+JSS6vr/ACSvuyJGErZ0DbjuYdRGjDwIMspy3o3MSVnY3SZEQBAEAQBAEAoHLZf+oIOoNNTY6jiP0nE2kv6ifUb2G6JLpuFy9bHL7idfATh0YOUvfM3KjSLpPbnFEAQBAEAQBAEAgBs9Yt6tIW7M7AEm/Yth94yrpT6l5/x5k9I9p62QDzQY73LOd/rMTbXUWFhbsmaXRvzzMT1M4/RqT9VQA6A6OCvhqVmKuTi+vzyMx4omS0gIAgCAIAgCARaOtWofZCrv72OnD0hKY51JPlZfcm8opEqXECJgNOcXqqN+bp/5jKqWV11+eZKXBmKfQqsvCoM4+0LBh4jKfxQvlm1zz7+PvtMvON+RMlpAQBAEAQBAEAonLxbV0PXTA8jUP6zj7TWafUbmFeTPai9SgP8Auf5G/ecjBK8/D/ZGxiH0e/8A1ZeJ685YgCAIAgCAIBpxeIFNGc+qL24k8FHaTp4yMpbquZSuyFVU0sM1z0ypzHreodbXO7M0rd4U3z+5JfNI6FCnlVVG5QButuFt3CWxjupJEW7u5o2nTzUnHHKSO9ekPeBIVY70GjMHaSN9F8yhusA+clF3SZhqzse5IwIAgCAIAgEXZ2qlvaZm8zYe4CVUejfm2yc9bEqWkCInRrsPbQEd6Gx9zLKllV7V5fyT/aZ2hTJXMouyHOvba918VJHjM1VdXWqz99uhiDzs+JIp1AwDDUEAg9h1Bk001dGGrOx6mTAgCAIAgCAUb5QPpqHare6/7zlbT0Rt4XiZoD5/Df8AkP8AQZyMB/c71/sbGJ4d/kXiesOYIAgCAIAgCAQMX85VSnwX51/A2pr4tdv/AF9srlnJLv8AT31ElkrnraOppJrrUBNupAW106wOrzsCqcF1/kR4smywiIBD2TpTyewzJ4KSF/LaVUslbll77iUtbkyWkRAEAQBANGOqFabkb8pt3nQe+V1ZbsG0SgryR7oUgqqo3KAB4C0lGO7FJcDDd3c2SRgiYvR6TfWKnf6wNveBKqmUovr8yUdGiXLSJDwJys9L2TmT7L3NvBsw7rSqn8rcfDsZOWaTJktICAIAgCAIBRvlAPz+HH1Kn6TlbT0Rt4XVnrDfT4b/AMh/onIwH9zvXmbGJ4d/kXeesOYIAgCAIAgGGYAXOgG+AQtkqSpqnfVObuW1kX8IBI62aQhpfmZfIEZsQN3zdMnxqG3X1IfOY1qdi8zOkSdLCIgEPD9GtVXgwVxpxIKEfkB8ZXHKbXPMk9CZLCIgCAIAgETH6mmntVBfS+i3f/KJVVztHm/LMnDK7JctICARNqL80x4rZxu3oQw36cJVWXyN8s/DMlDpEpTcXlqdyJD2h0ClX2TZ/sNYE+Byt3KZVUytPl5e8ycc8ibLSAgCAIAgCAfP/lCq/wDVYdf+05/OonK2nojbwp7WpavhO12/onGwTtU715m1XV14+TL5eeuOULwBeALwBeAZvAOPymxapTCMbLUa1Q66U16VT8Q6He46plUpVXuRWpVWxNPDx36j7Ot9R8/5RfKLiGOXClKNPhUIDsdQNLm17EG2U6HfpOzR2bH92fkcmW05y6MbfV+iORW2ptDmv4hcYx0uxChS+tl6NuAP/wBlmEwlCdWd48bLuWf1vz+yjX2jOLhTeTav4/hErYnyhY2ky88y10O8EBWH3lA17wd83auxqM18mTIraNWPX2/j8n1DYO36OLTNTNj6yNoy94nnsThKmHlaXidLC46niMllLl6c17ZJxPRrUm9rMh8RnGn3D5maMspJ93vwN5aEyWGBAEAQBAIZ1rj6lO/Zd2sPGyHzlWtTsXn/AAT0iTJaQOXyl2g2Hw1SqmXMtrZgSNSBqAQeMA4ScpWNDnKpIHN5nCKL66WUH4n+8i88jF7ZkTZvKRqqHI1UZAgN0WzBraowGoC3v1XHjVRk3BX7PDIzUvvZe7meTe32CVximermfoCwboFTcGwAQaetbfLctGE7Fh2HtJiq06qlTYCmxZW5wAbzY6PbePEcbYjkrGW7u52C0mYPJqQDyasA889AMc9APnfL67Y/DkbhRN/xMbe4Tk7S+xuYYl4imS+FYerV+KfsDOJhn/Ut2eZuVVlf3oXvnZ7E45jnYBjnYA52AZFWAGrAAkmwAufCZSbdkRlJRi5PRHyjl3yhxD4ijSoqDnJ9I6KBlJ8bHfrx0M9DhqPwYpLVnkqlWOLlOtVbSjovfvrKndaxo0WYkly9Q2AsSpui8Bu8c15txlZORP4cob00rcF46s62PxylDQSwCizFr8LdBbceGvVM7NoNUozle7z/AOWed+38cCGIh/3Ep9dlbqVvtw+pA2Vhg9RVIuupbuA/ew8Z1K89yDa1Kas92LZaNikUSHpG25l1udRuPZOXiF8X5Z9hrOrOM1JOzXE+iHHCthxWFgUKsb8MhBb8t/OeTxlF0m0+GZ7TAYpYmkp8dH2nYkTaEAQBAEAhbP1aq/XUyjupgIfzBv8Amgqp5uT6/LInLRIrmP5eUlbLTVitr86wtS7sw49hI3Sy5A4FbGVNoCrS/iLEoNALqLOrEqg6LGynex49sw2ShHfdr2LAmyESmMjGwUjMAoKg+sotY2OtjeYfMshTTbg8nw9DkUuT7OWD1M5Wx1JN7jMCB0UF9dcsqp5Skuu/iQmmrXPGzsHVFVV/h15sN65ubA3uADvOnq6Hfulppb9X4lrZfb31Fjxe0KOUhuvrAsQeDX0IPjpIb60WZepX0N2zNrc4GFm6NrOVKq4I3qdxI1Bt1X3GWpkyS2JmQeDiIBrOJgHk4mAVzlY1zTIvezjS196njObtJfKmbOG1Z0cGNV326PVbS3jOLgEniI35m7iHamzs/wARPWHJMfxEAx/EQBz8A9rWgHC2rymw7ZsPTqq9U7wpzAAEZrsNL8LXvrNjAuM69uWZztruUMK+uy9+BTdubSp0GZ7gvlGgIzAaXt27t9vdPRRkrWZ5WlQnUVuHPgU16iviiw1BIfeDplDWupI7JXipf0ZKOssl/wDWX0vc7mBg1u737de42I1z2/rvPvnbopRiktDTm23dlq2RsOoWUgmnoQ2YG/Xu678OyaeIxcUmnnyNCtPdykiU1PmMwY7mJJ7ze/drK1L4tmjXvvvIt3IrEBw9I+i9O/eCbfqfKcbalLK/XY7uxJONSUOav3p/ktGyqpaihJuctm+0vRb3gzh0neC96Hp5akuWERAEA4/KPar0FApKrVGuVDEhTkyl92pIQs1hvCGYYK7Ur1kpM1XECnSWxbJ0Rd23h7FjmLaAcSLbxIpWVkRc22RdhLg8SGFBs7quhdSTxVXzNe9mN7ixgLMpINTCY65BU5gGXW5FlAbfYgHW46uO6S4GL2Z9SwGK0BNrHfYggHr0OgMgsuw3P7sf/ZfVepisObqHKAQ9MhQTYZlNwpbWwOY+fGV23avavL+RJ/FhfitesgJSrt6dQIOApDpD/wBhFge5f3lm8jUsasTXw2G6VRlDdbk1KhI1JF7kHXgBvlU6qjq7E4wctDgbT5eDdQRmNx0nNhYEE2XUkEXHDfNaWLSfyl8cO+JbMDjhVppUXc6hh2X4Hu3ToQkpRUlxKGrOxtNSSMGtqkA1mrAK/wAo6l6lK5tbccxXVr8R3DznK2m9EbeFWp3UPoHqDHeeAGttx8eucPCStXjbmvM3aqvF9hLNWexOOeOfgHnn4BkV4BSOVu2nr1DhUqc3SFxUbXpEAlgbeqN1uJvecvF4ppuMf5NuhSTzZ89wxKVM+um62h0IYe8CbezaijWS5+ev2NXHQ3qL95aP6MlYf5wlnJYsdb65hwP956CnN3bZzHCKSUVZIl4bZgXOyH1bAHhmIBsfEzZlLeqU49d/+Kv52K0t2E5dVvH8GxcBVB9G/cRO9CaRzJovabQrnLakqcWudToRbQ9s5fwaWd5NnL+JFu83fkQqtCrUcs4FtOjwNr8b7t27ql0ZQhG0SbdLW51cFymo4OrSaubK6lLqLlT0bsR7ItbTXUTibUqRpU1fi/U62w6LlXk1wXm0XrY2IVucyMGUvnQqbhlqAPmB+0W8pxabzdu3xPTyWh0paQEAQCh/KttUUqeHVdKwq87Tb2ebFiT35rW46zXr1lTa95FkKe8mR8Nt3DthgagHNVAcilS4Vxq1C3WGsV7CLejLlmVM04U1rWw+G5tTbpPamDb2l3tvNrXgEyrs6tWtz9YWFujSQLqOIqPdl7lAkd7kCZQwQRWFMG5UgklmPWLknTWx0tMXbJ05bs0zO0g4powF3RhoTvvpv77SFX9r5P8ABbGaU5W43OUGq1KhpksAaamwsmW5p37dLtoZZY1zxU5LtZx0cpO+/RItvdNCpBv0lNx2iYnCM1aRmLcXdFM2lsg0Wzi4UkqFYjMSOKW+kThmAHjvnMxOHcFdaXN2jV3nZl/2HhDRw9Km29UGbsJ1I8CZ06MXGmkzUm7ybJbPLSJoqVZhtJXY1OnW2FSbKObQMKeapUKNqbjTnFdTca6a6WmpDDQnHeks3m7NrXsZdKpJOy0RydoclFrUgFVSz0yyXq1xwBtlYm3pbjbfMywUJPNvx9Qq8lol4G7AbLNWnTeoqgt0D846232FlHEAceM0cJs6Djvyund8evI2cRWnCW6b6ewaQzlkSqKbhXUitWbUI1hzlSxOVgdAf0nR/TQ43fa362NT4suFvBGnaVEUqjIoAUeiBoAOAA7JKhknDk7fdfR2MTzafMi55cQPamAUHlDgyj1ftk+DksD77eBnBrRcK7T7To02nTyKviKIt2ycJtO6ISimrMYvAlFFegSU9cb+bOlwfq9s9dDdqUlWpacV/i+K7DzqqSp1XQq68H/kuHeT8PtACmCw9Jju1Fktr7/+ay2hPexDfKNvF3+y92M1MqSXN+X8lh2Fj6TE9IXAFgb37T8J13JyVkcPHqSSS04na/iV6xIfDfI5VjVU2go3a+4eckqL4k1E+ecp8Ya1TNfojRerfckd5njtqYyOIr2h0Y5Lr5v3wR7vZeDeHofN0nm/su4t/wAlXKBsPiEw7uDSrHLrckMb5Ap4Alte/vnOoVWqi5PJ++06VSHyn3CdQ0xAMwD5p8rWz2NShXtdMppnqVr5lv33P4ZzdoReUkbWGa0OByK2kuHeqtWoEQgN0jpmU207SGO7XSYw2IW5ut6Ea9J710dfF8tqNjzKmoes9Ad+vS9wmZ4pLRXIxoN6mzYO0auMSpnc0yrrYUwB0SraG5J3/CW4erv3bI1YKNrFjpPlFlLDW59HeeOqmXppaIpWRBx9U2YXO6+rEajUbrDhIVW3BlkHaSPCVaSfPHKHK+kxJYjTQEkm2g0EnGd7Mi1Z2OBtrlnc5KALt12Fh2hdy95ue2J1IwV5OyMxi5OyNvJLYT1G/jMSSzn6MHd9sX39h8eoyul/V+drLh19fp48icluZcePoWiqJtFZDqvAORtPa9Kj6bgHgo1Y/dGsrnVhDpMlGLloV6vy5ZPolYdpcj8q/vNKVan+2H28i9QlxZL2byi2lUIq89U5tvVUKQttPWBPC+/jNGvXnHSTXe/U2KdOL1XkWCtj8YyKlBqgO9myqi3JueFtTNGni613vTduVy+pTi+GZwMRy0xCu9Kp08jFSc7KTlNrneNd+4TrU663VvRv2tvzuacqeeTsTMDyio1CASUP19B4Nu85u0sRS0WRROnPXU7tNZtFRISlAIW3di8/TOUfOAHLwvxyHs+B8ZrYnDqrHrWhbSqbj6j5liKFrggghiGBFiDusRwnJtJOzNx2tc14bNTJK7joyncw6iJvYPG1MLPehx1XB++ZpYvCU8THdnw0fFdh52xhVCU2pqy6HoCxAvdiQd+828PPsYbH0HvVOi5PThZKyz96nOlh66apv5lFLPje93l4HOo1iOsHuN516WLg81JeJrVMO9GjsbNrHMGZrKo1uDr2Dr/tLJbTw9PpzXm/BZmrUwFWcbQg7vuXizbtHaecFV0Xj1n9hPPbS23LEp06StHjzfovP6HU2dsaOHaqVHeXDkvV++s4GLXScWJ2mWLklst62JwlNAcwqI7H2VSxZj1afESNK8qtlzJTyhmfoads54gGYBpxmFSqjU6ihkYWZSLgiYlFSVmZTad0fNOVPydOAWwzFl9htXXqs3rD3985lTBOGcM1yNqNfeykUKrsLFUz9ExtxWze4azWbSyZaStnYjF07hErJe2YhGF7XtfTtPnCnu9FmHFS1RLIx1T+ee9mt7zaRdV8ZfVmdxcEek5M4qpq1l7XYH3C8zDE7jujEqW8rM7uE5HtWPzju49hOig67t336t8upV68oqNOPf7yITp01Jykyw7H5C0aRzVLNrcUwLIPtcXPf75s0sF82/We8/oVyr5bsFZFhrJN81zlY5goLMQAASSdAAOJMw2krsJXPnW3+VLMclDoj2vWPaPZHv7t059XFN5QyRswpJZsqte5ub3J3knU9pM1L3LrEvk/Ww6M5rmxAHNEqWUG5zEgA67rXHXxtMu9sgi7bI2zhQAOd7dVqa8SbldTOfiIzloi+m4ostHalDKXD3UWuQrEC5sNw65oqMk7WJykVnlW2EdHIYtUtemObYMG3+kQLIeIPfvnSoyfEqkimc0ZfchY6ex9tVcORY3p3sUbUD7PEeH/ANupV509NORCVNS1Po+xsfTxC5kOotmXiL7u8Hgf7zq0a0aqujUnBxeZ1UpS0gczbnJaliel6FW1s4G/qDj1h75r18NGrno+ZbTquOWqKljOSFSiQzLe28gXpnt+r4zQlRnTzkr9hZJqorRdjk7T2ZXYgquYAAaEX07DKFNWVycabjftOW+DrrvpOPuE/pM/LzMu5rGHq+w5+437SSS5kXIwNjYl/Qo1D90j3mZk4pXuIt6Hb2F8neLrsDUC00vqWOb3Df3XElCnOplDxJSko6n1rk5yboYJSKYJdvTqNbM3Z2L2D3zo0KEaSy8TWqVHN5nZl5WIBmAIB5IgEXE4GnU9NAT1218xrITpxn0kSUmtCE2wqPDMO5v3vKHgqL4E1XmF2FS+sfvfsJH9BR5fUz+omSaWy6K7kB77t8ZbHDUo6RRF1ZviSwttBLys8OIBFrLAPmPLva5escOvoUhmq/WcDME7h0fFuyc7F1bvdXA2aMLK5RwNbn/l7n9JpXyLzJBbTqGncSTr4kzFwb8DRVXDMMwH/BITbcbIlGyd2dfEVTUK6aLfL1m9rk+U14x3Uy2Ut479DlFWFEUMqWAUA2N+iQRxsTpKJUU3e5FRSlvEPamNFQDTpDj2dXn2yVKnuPXInKe8s0cJhrpvv5TaTKjSt2L9qsdNBp0tOrUSd7GDsbAxj0Rz1PVqbC68HRwWKH8Jt2leqShVdOakjEoKSsz61hGWoi1EN1ZQynsYXE70ZKSTXE57VnYlKkkYNyrAI1fZNB9WprfrHRPmLSqdGnPVElOS0ZFbk5R4Fx3MP1BlDwNJlirzMryepD1n81/0zH6Cl1mf1EyVR2VSX1b/AGiT7t0thhaUdEQdWb4k0CbBWZgCAIBmAIAgHkiAYtAFoAtAEA8sIBHqLAPheKfNWrA+k9bFA34F2TLfsup8pw6jvJ9pvxWSIKUbHpA20v12MqvyJ2JPM5DqMyHcd3keDDqle9vaakrWNi0VuLMCCba6Ed4/a8xvPihZcyzYjYHQR6JHSFyhIO4XJB7uB/tNSNXhIm0r5HrCbFaoUN8qGwJ0vfiBIqrk+ZKasQds4ZUqlEICjS5bq4k9otLaUm43ZFpZWObXcH5ukM7NoWtv+qg3jvOvdxtV+lLJe9TD5IzicIKa83cc4wvVPBFFjbvvbv3cREZ7zvw4dZhxtkdPZOH5umGcWz1UNjwSn0iT2WuPCHK7yMWsX/kBc4DD5t+Vh4B2A9072CbdFX6/M0K3TLEFm2VHoCAZgCAZgCAIAgCAIBmAIAgCAIBi0AWgGIBgiAa2WAfG+W2wDQxj1At0cmoB1q/0gHaG18VnFxa+HUa0vmmb1F70b8iIuHDqutydUcC+ccdOJ9pN97kXuRNByz6+K9/RmzY03NPQjonhvU/Zbd4HURlIaGpaSnjbsPR95uPfJbzRGyJeGwbA3BJ7rH4GVymmiUYtHQr4F3AtZdOtE87teVRmovMnJX0RHGzaS/SYhAfZS9R+7Ko/WWfFk+jH7FTVjC4jJ0KSlCd7Mt6p+zT3jxIEw473zSfp4k07ZInbN2TueroM1wt8zMw4sdzt2eivHthOpy99nrqzKj4+9TdtDDNXYU0F2Omm4X0yA/r1knrmaUnddeiEopLzPp2y8EKNGnSHqKB3nifO89VQp/DpqPI5E5b0myXaWkRAMwBAEAQBAEAQBAMwBAEAQBAEAQBAMWgGLQDn7a2QmJp5G0I1RuKndftHAjiJRiKEa0N2X8FlOo4Suj5jtXYdXDOVKgZjuOtOp9ZTwb39h3zzlelOi92ouxr376jp05xmrx8DkYrEAmzKe0MbMLaC1QekPtAxBO2vvs9BK1zFKnT4OV7GU2/El7/hEy2+RFEilhhe4amfvhfjYyEndcSSyOyNl1KiLc07W0uTU8hlIlCkov2hKaZ6p7LpICKmJyjiqZaRPkRfymfiN6R+5A11loU8poUuifXYMQe4GwJ8LTN5S6TJRN+H5ysQFBudL72NuAtuHYPNZVu3lZZvl799pfdJckXXk9sEUBnYDPw+r/f4fH0OAwDpv4lTpeX5ObiMRv8Ayx0O5OqaggGYAgCAIAgCAYgCAIBmAIAgCAIAgCAIAgCAIBqxGHSopR1DKd4IuPKRnCM1aSujKbTuipbW+T+jUJai7UyeB6aeR1E51TZy/wDG7dT938zZjiX+4rmJ5CYpPRCuPqtY+RmlPB14/tv2e0y5Vqb4kJuTeKG+jU8gfhNd06i1i/B+hYpRfH6olYfYOI//ADZvtXHuD/pK3TqPhLuT9DLlHmdXBcnsZ6qUqXbkUsO4sCR5yccHWn+19+X3RXKpT4v33HVpci85zYms9Q9+nd2ec3aWy5/uaS6s34/hlTxKXRRY8Bs6lRFqagdZ3k953mdShhaVHoLv4mvOrKerJc2CsQBAEAQBAEAQBAEAxAEAzAEAQBAEAQBAEAQBAEAQBAEAQBAEAQBAEAQBAEAQBAEAQBAEAxAEAzAEAQBAEAQBAEAQBAEAQBAEAQBAEAQBAEAQBAEAQBAEAQBAEAQB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data:image/jpeg;base64,/9j/4AAQSkZJRgABAQAAAQABAAD/2wCEAAkGBxISEhQSEhQWFhUXFBcYFBgYFRgWFxgbFhgWFhgUFxUcHCggGBolGxcYIzIiJSkrLi4uFyAzOjMsNygtLi0BCgoKDg0OGxAQGy8mICQsLCwsLCwsLCwuLC8uLjQvLCwsLy0sLCwsLCwsLCwsLCwsLCwsLCwsLCwsLCwsLCwsLP/AABEIAM4A9AMBEQACEQEDEQH/xAAcAAEAAgMBAQEAAAAAAAAAAAAABAYBAwUCBwj/xABFEAACAQIDAwgFCgQFBQEBAAABAgADEQQSIQUxQQYTIlFhcYGRMkJSobEHIzNicoKSosHRFFOy4aPC0tPwJGNzg/FUFf/EABoBAQACAwEAAAAAAAAAAAAAAAACAwEEBQb/xAA5EQACAQIDBAgFAwQBBQAAAAAAAQIDEQQhMQUSQVEyYXGBkbHR8BMiocHhFELxIzNSspIVJENigv/aAAwDAQACEQMRAD8A+4wBAEAQBAEAQBAEAQBAEAQBAEAQBAEAQBAEAQBAEAQBAEAQBAEAQBAEAQBAEAQBAEAQBAEAQBAEAqvK/lpTwTpRC85Wdc+XNlVVJKhmNidSGsAPVO6a+IxHwlpcsp098i7H5cl3Ra9IIHNldSSLk2FwRuuRqDpNSjtFSnuyVi2eHsrpl0nTNYQBAEAQBAEAQBAEAQBAEAQBAEAQBAEAQBAEAQBAEAQBAEAQD518odGiMVSerS5zNTsCEJIysdM/Dfuv1zj7TjJNOLsbuFatZnrZzU3NBOae1wKZcFgl7DTU5QNPKcfDwlKqlfVo2qm7GLaR9DnsDkCAIAgCAIAgCAIAgCAIAgCAIAgCAIAgGmjiqbkhHVipswVgSOwgbphNPQzZm6ZMCAIAgCAIAgCAR8Tj6VP6SoifacL8TIynGKvJ2MpN6FK5d4lKwpmgxZlvcqGHFbWa1uvjOPtGvSnFbsk++5u4WE4t3RH5MYl1dWxBIsLbr7je5tfXQazmYN041027K5tV03TaReaO1KDGy1UJ6swB8jrPUQr059GSfYzkuElqiZLSIgCAIAgCAIAgHmpUCgsxAA3kmwHeYAp1AwDKQQdxBuD3GE7g9QBAEAQBAEAQDxWTMrLuuCL94tIVI70HFO10Zi7NMpVLZ+INVkARatL0XpnK2RibXvcNe2oOm7Tdbz8cPiITtSSTirO3HtvqdF1Kbjed7M6H8dj6fpKGHWaRJ/FTa35Zs/rcZT/uU79l/tdFXwKMujIJyoqXs1FPCsQfwmn+sxHbUdJQfj/AeCfBkgcpuuhU+6UPxYSxbZocn9PUj+jn1Hocp1/kVv8AC/3JNbXw75+Bj9HUB5Tr/Irf4X+5D2vh1z8B+jqHh+UjepQP36gX+kNKpbapJZRf0/JJYKfFkartnEtuKIOxSzD7xNvyzVqbaqPoRS+voXRwUeLIVVqj/SVajfeKqe9Fsp8po1NoYiesn3ZeRfHD048DXSoIvoqB3ACajbbuy5KxzNv7YGHQFbZmYKL7hoTe3HQS2jRdRkJTUUe9kYqowXOyOHW6kFSRaxIYLu37iAe/gqwUdBCe8dNqYOhEpJmKSFPo2ZOxWKjxANj4y+niq1Poyfj9tCuVKEtUTaW1cQvrq/20Huy5ffN+ntivHpWfvq9CiWDg9MiVT5RP61Ed6vr+Erp5zchtqD6UX3O/oUvBS4M3DlKnGjW/w/8AXLo7Yw71uu78lbwdQyeUqfyqvlT/ANcn/wBWw3N+Bj9JUPB5TLwoVv8AD/3JB7YoLg/p6mf0dTqNVXlM3CiPv1cvwUyuW2qSWUX9CSwUuLNf/wDZxdT6Omg+69Ued0EitqVqi/p0r+L+xn9LCPSkc7bWFxBQ1q/T5vWmrlVpBz0VYoN+pGrE2udRrIVFjatnUjaPFZLxzuTh8CPReZY+TmGqJSvVy5nYuVW4Vc2oUXJ3To4Gi6cG3ld3SWiNavNSl2ZHVm6UCAIAgCAIAgCAV2nUy4mrV4XUE7gUHzbE36iFP4teE0L2qufu2j8NTYteCiWKb5rnipRVvSUHvAMhOnCeUkn2klJrRkKpsWgfUA+ySvwM1Z7Ow0v2+F0WrE1FxI78nk9V3HiG+ImrLY1F6Nrw9C1Y2fFI0NyebhV80/Yia8ticp/T8lix3OP1NZ2BV4On4WH6yt7EqcJIksbHkeG2JXH8s/eI/wAsrexq60a8X6EljafWan2XXG+nfuYH42lEtl4mP7b969SaxVJ8SNWw7rvRx90/ETXlhq0OlB+DLFVg9GcOsrrUDLr1g6afpMxcbWYd73R0qOIJGtgO/WVSSWhNXJFMFvRVm7kY++0zGjUn0Yt9iv5GHOK1ZITZ9c7qTeJUfrNmOzsTLSHkvMqeJpLib12NXPBR3t+wl62PiHy8f5IPGUzYNhVfaQfiMsWxavGS+voQeNhyZsXYD8ai+Cn95YtiS4z+n5IvHLkbU5Pj1qjHuCj95dHYlP8AdJ91l6kHjZcESKew6I3gt3sfgJtQ2Vho6q/a/SxW8VUfElUcFTT0UUeAv5zahhqMOjFLuKZVJy1ZIl5A43KbpqmGBsa75TuvkXpPp5DTdmvwmtic0qf+WXdxLKeT3uR0dnVM1JDxyi+ltdxFpbSd4IjNWkyRLCIgCAIAgCAIB5qPYEngCfKYbsrmUruxy6dCwo5hfOrq+/U1BnIN9d4O+3naa0Y2Ub8b378yxvN292Jmz3OXK3pIcpvxtubxFjLaTdt16rIjNZ3XElS0gIAgCAIAgCAIBROX9H56mwvrTtp9UnU/iHlORtKOaZuYZ5NGaOBD1aeh1Zb7svAa8fKcfBZ1Ix615m5Xyi2XqevOOIAgCAIAgCAIAgHEwwNXFc5rlVWCa9GwOS+gtqec47lE1l81Xe5X9PUteULE/Zwy84nBahI0A0fp/FjLKWTlHr88yM87MmS0gIAgCAIAgCARdpegV4sQvH1iAd3ZeVV+hbnl4k6etzztRbU8w9RlYfdIJ49Vx4xWVoX5WfgIair0KqvwcZG14i5Q/wBQ8VmJfLUUueXp77As425EyXEBAEAQBAEAQBAPnHylY0LXpqa/NWp6ZlBQlmOlyN9gNARvnJ2hnJK18jcw2SudHDVsrUiz5Tm0CrfPaxtqCdOzrnCwzUaqkuDRuVM00XaezOOIAgCAIAgCAIBE2nWKpZT03IRPtNxtxsLt3KZXUk1HLV5IlFXZo2XQVXqZQMqZKS7tyKCRp2t/brjTilJ24WXvxMyd0bh0a56np9m+mde3c48o0q9q8v5GsSZLiAgCAIAgCAIBFxGtSmvVmc+Ayj3tx/uKZ5ziu1+/H3wnHotm6vTzKy9YI8xLZK6aIp2ZFpLztBRuJUfdZdx3Dcw7N0pS+JSS6vr/ACSvuyJGErZ0DbjuYdRGjDwIMspy3o3MSVnY3SZEQBAEAQBAEAoHLZf+oIOoNNTY6jiP0nE2kv6ifUb2G6JLpuFy9bHL7idfATh0YOUvfM3KjSLpPbnFEAQBAEAQBAEAgBs9Yt6tIW7M7AEm/Yth94yrpT6l5/x5k9I9p62QDzQY73LOd/rMTbXUWFhbsmaXRvzzMT1M4/RqT9VQA6A6OCvhqVmKuTi+vzyMx4omS0gIAgCAIAgCARaOtWofZCrv72OnD0hKY51JPlZfcm8opEqXECJgNOcXqqN+bp/5jKqWV11+eZKXBmKfQqsvCoM4+0LBh4jKfxQvlm1zz7+PvtMvON+RMlpAQBAEAQBAEAonLxbV0PXTA8jUP6zj7TWafUbmFeTPai9SgP8Auf5G/ecjBK8/D/ZGxiH0e/8A1ZeJ685YgCAIAgCAIBpxeIFNGc+qL24k8FHaTp4yMpbquZSuyFVU0sM1z0ypzHreodbXO7M0rd4U3z+5JfNI6FCnlVVG5QButuFt3CWxjupJEW7u5o2nTzUnHHKSO9ekPeBIVY70GjMHaSN9F8yhusA+clF3SZhqzse5IwIAgCAIAgEXZ2qlvaZm8zYe4CVUejfm2yc9bEqWkCInRrsPbQEd6Gx9zLKllV7V5fyT/aZ2hTJXMouyHOvba918VJHjM1VdXWqz99uhiDzs+JIp1AwDDUEAg9h1Bk001dGGrOx6mTAgCAIAgCAUb5QPpqHare6/7zlbT0Rt4XiZoD5/Df8AkP8AQZyMB/c71/sbGJ4d/kXiesOYIAgCAIAgCAQMX85VSnwX51/A2pr4tdv/AF9srlnJLv8AT31ElkrnraOppJrrUBNupAW106wOrzsCqcF1/kR4smywiIBD2TpTyewzJ4KSF/LaVUslbll77iUtbkyWkRAEAQBANGOqFabkb8pt3nQe+V1ZbsG0SgryR7oUgqqo3KAB4C0lGO7FJcDDd3c2SRgiYvR6TfWKnf6wNveBKqmUovr8yUdGiXLSJDwJys9L2TmT7L3NvBsw7rSqn8rcfDsZOWaTJktICAIAgCAIBRvlAPz+HH1Kn6TlbT0Rt4XVnrDfT4b/AMh/onIwH9zvXmbGJ4d/kXeesOYIAgCAIAgGGYAXOgG+AQtkqSpqnfVObuW1kX8IBI62aQhpfmZfIEZsQN3zdMnxqG3X1IfOY1qdi8zOkSdLCIgEPD9GtVXgwVxpxIKEfkB8ZXHKbXPMk9CZLCIgCAIAgETH6mmntVBfS+i3f/KJVVztHm/LMnDK7JctICARNqL80x4rZxu3oQw36cJVWXyN8s/DMlDpEpTcXlqdyJD2h0ClX2TZ/sNYE+Byt3KZVUytPl5e8ycc8ibLSAgCAIAgCAfP/lCq/wDVYdf+05/OonK2nojbwp7WpavhO12/onGwTtU715m1XV14+TL5eeuOULwBeALwBeAZvAOPymxapTCMbLUa1Q66U16VT8Q6He46plUpVXuRWpVWxNPDx36j7Ot9R8/5RfKLiGOXClKNPhUIDsdQNLm17EG2U6HfpOzR2bH92fkcmW05y6MbfV+iORW2ptDmv4hcYx0uxChS+tl6NuAP/wBlmEwlCdWd48bLuWf1vz+yjX2jOLhTeTav4/hErYnyhY2ky88y10O8EBWH3lA17wd83auxqM18mTIraNWPX2/j8n1DYO36OLTNTNj6yNoy94nnsThKmHlaXidLC46niMllLl6c17ZJxPRrUm9rMh8RnGn3D5maMspJ93vwN5aEyWGBAEAQBAIZ1rj6lO/Zd2sPGyHzlWtTsXn/AAT0iTJaQOXyl2g2Hw1SqmXMtrZgSNSBqAQeMA4ScpWNDnKpIHN5nCKL66WUH4n+8i88jF7ZkTZvKRqqHI1UZAgN0WzBraowGoC3v1XHjVRk3BX7PDIzUvvZe7meTe32CVximermfoCwboFTcGwAQaetbfLctGE7Fh2HtJiq06qlTYCmxZW5wAbzY6PbePEcbYjkrGW7u52C0mYPJqQDyasA889AMc9APnfL67Y/DkbhRN/xMbe4Tk7S+xuYYl4imS+FYerV+KfsDOJhn/Ut2eZuVVlf3oXvnZ7E45jnYBjnYA52AZFWAGrAAkmwAufCZSbdkRlJRi5PRHyjl3yhxD4ijSoqDnJ9I6KBlJ8bHfrx0M9DhqPwYpLVnkqlWOLlOtVbSjovfvrKndaxo0WYkly9Q2AsSpui8Bu8c15txlZORP4cob00rcF46s62PxylDQSwCizFr8LdBbceGvVM7NoNUozle7z/AOWed+38cCGIh/3Ep9dlbqVvtw+pA2Vhg9RVIuupbuA/ew8Z1K89yDa1Kas92LZaNikUSHpG25l1udRuPZOXiF8X5Z9hrOrOM1JOzXE+iHHCthxWFgUKsb8MhBb8t/OeTxlF0m0+GZ7TAYpYmkp8dH2nYkTaEAQBAEAhbP1aq/XUyjupgIfzBv8Amgqp5uT6/LInLRIrmP5eUlbLTVitr86wtS7sw49hI3Sy5A4FbGVNoCrS/iLEoNALqLOrEqg6LGynex49sw2ShHfdr2LAmyESmMjGwUjMAoKg+sotY2OtjeYfMshTTbg8nw9DkUuT7OWD1M5Wx1JN7jMCB0UF9dcsqp5Skuu/iQmmrXPGzsHVFVV/h15sN65ubA3uADvOnq6Hfulppb9X4lrZfb31Fjxe0KOUhuvrAsQeDX0IPjpIb60WZepX0N2zNrc4GFm6NrOVKq4I3qdxI1Bt1X3GWpkyS2JmQeDiIBrOJgHk4mAVzlY1zTIvezjS196njObtJfKmbOG1Z0cGNV326PVbS3jOLgEniI35m7iHamzs/wARPWHJMfxEAx/EQBz8A9rWgHC2rymw7ZsPTqq9U7wpzAAEZrsNL8LXvrNjAuM69uWZztruUMK+uy9+BTdubSp0GZ7gvlGgIzAaXt27t9vdPRRkrWZ5WlQnUVuHPgU16iviiw1BIfeDplDWupI7JXipf0ZKOssl/wDWX0vc7mBg1u737de42I1z2/rvPvnbopRiktDTm23dlq2RsOoWUgmnoQ2YG/Xu678OyaeIxcUmnnyNCtPdykiU1PmMwY7mJJ7ze/drK1L4tmjXvvvIt3IrEBw9I+i9O/eCbfqfKcbalLK/XY7uxJONSUOav3p/ktGyqpaihJuctm+0vRb3gzh0neC96Hp5akuWERAEA4/KPar0FApKrVGuVDEhTkyl92pIQs1hvCGYYK7Ur1kpM1XECnSWxbJ0Rd23h7FjmLaAcSLbxIpWVkRc22RdhLg8SGFBs7quhdSTxVXzNe9mN7ixgLMpINTCY65BU5gGXW5FlAbfYgHW46uO6S4GL2Z9SwGK0BNrHfYggHr0OgMgsuw3P7sf/ZfVepisObqHKAQ9MhQTYZlNwpbWwOY+fGV23avavL+RJ/FhfitesgJSrt6dQIOApDpD/wBhFge5f3lm8jUsasTXw2G6VRlDdbk1KhI1JF7kHXgBvlU6qjq7E4wctDgbT5eDdQRmNx0nNhYEE2XUkEXHDfNaWLSfyl8cO+JbMDjhVppUXc6hh2X4Hu3ToQkpRUlxKGrOxtNSSMGtqkA1mrAK/wAo6l6lK5tbccxXVr8R3DznK2m9EbeFWp3UPoHqDHeeAGttx8eucPCStXjbmvM3aqvF9hLNWexOOeOfgHnn4BkV4BSOVu2nr1DhUqc3SFxUbXpEAlgbeqN1uJvecvF4ppuMf5NuhSTzZ89wxKVM+um62h0IYe8CbezaijWS5+ev2NXHQ3qL95aP6MlYf5wlnJYsdb65hwP956CnN3bZzHCKSUVZIl4bZgXOyH1bAHhmIBsfEzZlLeqU49d/+Kv52K0t2E5dVvH8GxcBVB9G/cRO9CaRzJovabQrnLakqcWudToRbQ9s5fwaWd5NnL+JFu83fkQqtCrUcs4FtOjwNr8b7t27ql0ZQhG0SbdLW51cFymo4OrSaubK6lLqLlT0bsR7ItbTXUTibUqRpU1fi/U62w6LlXk1wXm0XrY2IVucyMGUvnQqbhlqAPmB+0W8pxabzdu3xPTyWh0paQEAQCh/KttUUqeHVdKwq87Tb2ebFiT35rW46zXr1lTa95FkKe8mR8Nt3DthgagHNVAcilS4Vxq1C3WGsV7CLejLlmVM04U1rWw+G5tTbpPamDb2l3tvNrXgEyrs6tWtz9YWFujSQLqOIqPdl7lAkd7kCZQwQRWFMG5UgklmPWLknTWx0tMXbJ05bs0zO0g4powF3RhoTvvpv77SFX9r5P8ABbGaU5W43OUGq1KhpksAaamwsmW5p37dLtoZZY1zxU5LtZx0cpO+/RItvdNCpBv0lNx2iYnCM1aRmLcXdFM2lsg0Wzi4UkqFYjMSOKW+kThmAHjvnMxOHcFdaXN2jV3nZl/2HhDRw9Km29UGbsJ1I8CZ06MXGmkzUm7ybJbPLSJoqVZhtJXY1OnW2FSbKObQMKeapUKNqbjTnFdTca6a6WmpDDQnHeks3m7NrXsZdKpJOy0RydoclFrUgFVSz0yyXq1xwBtlYm3pbjbfMywUJPNvx9Qq8lol4G7AbLNWnTeoqgt0D846232FlHEAceM0cJs6Djvyund8evI2cRWnCW6b6ewaQzlkSqKbhXUitWbUI1hzlSxOVgdAf0nR/TQ43fa362NT4suFvBGnaVEUqjIoAUeiBoAOAA7JKhknDk7fdfR2MTzafMi55cQPamAUHlDgyj1ftk+DksD77eBnBrRcK7T7To02nTyKviKIt2ycJtO6ISimrMYvAlFFegSU9cb+bOlwfq9s9dDdqUlWpacV/i+K7DzqqSp1XQq68H/kuHeT8PtACmCw9Jju1Fktr7/+ay2hPexDfKNvF3+y92M1MqSXN+X8lh2Fj6TE9IXAFgb37T8J13JyVkcPHqSSS04na/iV6xIfDfI5VjVU2go3a+4eckqL4k1E+ecp8Ya1TNfojRerfckd5njtqYyOIr2h0Y5Lr5v3wR7vZeDeHofN0nm/su4t/wAlXKBsPiEw7uDSrHLrckMb5Ap4Alte/vnOoVWqi5PJ++06VSHyn3CdQ0xAMwD5p8rWz2NShXtdMppnqVr5lv33P4ZzdoReUkbWGa0OByK2kuHeqtWoEQgN0jpmU207SGO7XSYw2IW5ut6Ea9J710dfF8tqNjzKmoes9Ad+vS9wmZ4pLRXIxoN6mzYO0auMSpnc0yrrYUwB0SraG5J3/CW4erv3bI1YKNrFjpPlFlLDW59HeeOqmXppaIpWRBx9U2YXO6+rEajUbrDhIVW3BlkHaSPCVaSfPHKHK+kxJYjTQEkm2g0EnGd7Mi1Z2OBtrlnc5KALt12Fh2hdy95ue2J1IwV5OyMxi5OyNvJLYT1G/jMSSzn6MHd9sX39h8eoyul/V+drLh19fp48icluZcePoWiqJtFZDqvAORtPa9Kj6bgHgo1Y/dGsrnVhDpMlGLloV6vy5ZPolYdpcj8q/vNKVan+2H28i9QlxZL2byi2lUIq89U5tvVUKQttPWBPC+/jNGvXnHSTXe/U2KdOL1XkWCtj8YyKlBqgO9myqi3JueFtTNGni613vTduVy+pTi+GZwMRy0xCu9Kp08jFSc7KTlNrneNd+4TrU663VvRv2tvzuacqeeTsTMDyio1CASUP19B4Nu85u0sRS0WRROnPXU7tNZtFRISlAIW3di8/TOUfOAHLwvxyHs+B8ZrYnDqrHrWhbSqbj6j5liKFrggghiGBFiDusRwnJtJOzNx2tc14bNTJK7joyncw6iJvYPG1MLPehx1XB++ZpYvCU8THdnw0fFdh52xhVCU2pqy6HoCxAvdiQd+828PPsYbH0HvVOi5PThZKyz96nOlh66apv5lFLPje93l4HOo1iOsHuN516WLg81JeJrVMO9GjsbNrHMGZrKo1uDr2Dr/tLJbTw9PpzXm/BZmrUwFWcbQg7vuXizbtHaecFV0Xj1n9hPPbS23LEp06StHjzfovP6HU2dsaOHaqVHeXDkvV++s4GLXScWJ2mWLklst62JwlNAcwqI7H2VSxZj1afESNK8qtlzJTyhmfoads54gGYBpxmFSqjU6ihkYWZSLgiYlFSVmZTad0fNOVPydOAWwzFl9htXXqs3rD3985lTBOGcM1yNqNfeykUKrsLFUz9ExtxWze4azWbSyZaStnYjF07hErJe2YhGF7XtfTtPnCnu9FmHFS1RLIx1T+ee9mt7zaRdV8ZfVmdxcEek5M4qpq1l7XYH3C8zDE7jujEqW8rM7uE5HtWPzju49hOig67t336t8upV68oqNOPf7yITp01Jykyw7H5C0aRzVLNrcUwLIPtcXPf75s0sF82/We8/oVyr5bsFZFhrJN81zlY5goLMQAASSdAAOJMw2krsJXPnW3+VLMclDoj2vWPaPZHv7t059XFN5QyRswpJZsqte5ub3J3knU9pM1L3LrEvk/Ww6M5rmxAHNEqWUG5zEgA67rXHXxtMu9sgi7bI2zhQAOd7dVqa8SbldTOfiIzloi+m4ostHalDKXD3UWuQrEC5sNw65oqMk7WJykVnlW2EdHIYtUtemObYMG3+kQLIeIPfvnSoyfEqkimc0ZfchY6ex9tVcORY3p3sUbUD7PEeH/ANupV509NORCVNS1Po+xsfTxC5kOotmXiL7u8Hgf7zq0a0aqujUnBxeZ1UpS0gczbnJaliel6FW1s4G/qDj1h75r18NGrno+ZbTquOWqKljOSFSiQzLe28gXpnt+r4zQlRnTzkr9hZJqorRdjk7T2ZXYgquYAAaEX07DKFNWVycabjftOW+DrrvpOPuE/pM/LzMu5rGHq+w5+437SSS5kXIwNjYl/Qo1D90j3mZk4pXuIt6Hb2F8neLrsDUC00vqWOb3Df3XElCnOplDxJSko6n1rk5yboYJSKYJdvTqNbM3Z2L2D3zo0KEaSy8TWqVHN5nZl5WIBmAIB5IgEXE4GnU9NAT1218xrITpxn0kSUmtCE2wqPDMO5v3vKHgqL4E1XmF2FS+sfvfsJH9BR5fUz+omSaWy6K7kB77t8ZbHDUo6RRF1ZviSwttBLys8OIBFrLAPmPLva5escOvoUhmq/WcDME7h0fFuyc7F1bvdXA2aMLK5RwNbn/l7n9JpXyLzJBbTqGncSTr4kzFwb8DRVXDMMwH/BITbcbIlGyd2dfEVTUK6aLfL1m9rk+U14x3Uy2Ut479DlFWFEUMqWAUA2N+iQRxsTpKJUU3e5FRSlvEPamNFQDTpDj2dXn2yVKnuPXInKe8s0cJhrpvv5TaTKjSt2L9qsdNBp0tOrUSd7GDsbAxj0Rz1PVqbC68HRwWKH8Jt2leqShVdOakjEoKSsz61hGWoi1EN1ZQynsYXE70ZKSTXE57VnYlKkkYNyrAI1fZNB9WprfrHRPmLSqdGnPVElOS0ZFbk5R4Fx3MP1BlDwNJlirzMryepD1n81/0zH6Cl1mf1EyVR2VSX1b/AGiT7t0thhaUdEQdWb4k0CbBWZgCAIBmAIAgHkiAYtAFoAtAEA8sIBHqLAPheKfNWrA+k9bFA34F2TLfsup8pw6jvJ9pvxWSIKUbHpA20v12MqvyJ2JPM5DqMyHcd3keDDqle9vaakrWNi0VuLMCCba6Ed4/a8xvPihZcyzYjYHQR6JHSFyhIO4XJB7uB/tNSNXhIm0r5HrCbFaoUN8qGwJ0vfiBIqrk+ZKasQds4ZUqlEICjS5bq4k9otLaUm43ZFpZWObXcH5ukM7NoWtv+qg3jvOvdxtV+lLJe9TD5IzicIKa83cc4wvVPBFFjbvvbv3cREZ7zvw4dZhxtkdPZOH5umGcWz1UNjwSn0iT2WuPCHK7yMWsX/kBc4DD5t+Vh4B2A9072CbdFX6/M0K3TLEFm2VHoCAZgCAZgCAIAgCAIBmAIAgCAIBi0AWgGIBgiAa2WAfG+W2wDQxj1At0cmoB1q/0gHaG18VnFxa+HUa0vmmb1F70b8iIuHDqutydUcC+ccdOJ9pN97kXuRNByz6+K9/RmzY03NPQjonhvU/Zbd4HURlIaGpaSnjbsPR95uPfJbzRGyJeGwbA3BJ7rH4GVymmiUYtHQr4F3AtZdOtE87teVRmovMnJX0RHGzaS/SYhAfZS9R+7Ko/WWfFk+jH7FTVjC4jJ0KSlCd7Mt6p+zT3jxIEw473zSfp4k07ZInbN2TueroM1wt8zMw4sdzt2eivHthOpy99nrqzKj4+9TdtDDNXYU0F2Omm4X0yA/r1knrmaUnddeiEopLzPp2y8EKNGnSHqKB3nifO89VQp/DpqPI5E5b0myXaWkRAMwBAEAQBAEAQBAMwBAEAQBAEAQBAMWgGLQDn7a2QmJp5G0I1RuKndftHAjiJRiKEa0N2X8FlOo4Suj5jtXYdXDOVKgZjuOtOp9ZTwb39h3zzlelOi92ouxr376jp05xmrx8DkYrEAmzKe0MbMLaC1QekPtAxBO2vvs9BK1zFKnT4OV7GU2/El7/hEy2+RFEilhhe4amfvhfjYyEndcSSyOyNl1KiLc07W0uTU8hlIlCkov2hKaZ6p7LpICKmJyjiqZaRPkRfymfiN6R+5A11loU8poUuifXYMQe4GwJ8LTN5S6TJRN+H5ysQFBudL72NuAtuHYPNZVu3lZZvl799pfdJckXXk9sEUBnYDPw+r/f4fH0OAwDpv4lTpeX5ObiMRv8Ayx0O5OqaggGYAgCAIAgCAYgCAIBmAIAgCAIAgCAIAgCAIBqxGHSopR1DKd4IuPKRnCM1aSujKbTuipbW+T+jUJai7UyeB6aeR1E51TZy/wDG7dT938zZjiX+4rmJ5CYpPRCuPqtY+RmlPB14/tv2e0y5Vqb4kJuTeKG+jU8gfhNd06i1i/B+hYpRfH6olYfYOI//ADZvtXHuD/pK3TqPhLuT9DLlHmdXBcnsZ6qUqXbkUsO4sCR5yccHWn+19+X3RXKpT4v33HVpci85zYms9Q9+nd2ec3aWy5/uaS6s34/hlTxKXRRY8Bs6lRFqagdZ3k953mdShhaVHoLv4mvOrKerJc2CsQBAEAQBAEAQBAEAxAEAzAEAQBAEAQBAEAQBAEAQBAEAQBAEAQBAEAQBAEAQBAEAQBAEAxAEAzAEAQBAEAQBAEAQBAEAQBAEAQBAEAQBAEAQBAEAQBAEAQBAEAQB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9" name="Picture 5"/>
          <p:cNvPicPr>
            <a:picLocks noChangeAspect="1" noChangeArrowheads="1"/>
          </p:cNvPicPr>
          <p:nvPr/>
        </p:nvPicPr>
        <p:blipFill>
          <a:blip r:embed="rId6" cstate="print"/>
          <a:srcRect/>
          <a:stretch>
            <a:fillRect/>
          </a:stretch>
        </p:blipFill>
        <p:spPr bwMode="auto">
          <a:xfrm>
            <a:off x="3779912" y="4509256"/>
            <a:ext cx="1449782" cy="1224000"/>
          </a:xfrm>
          <a:prstGeom prst="rect">
            <a:avLst/>
          </a:prstGeom>
          <a:noFill/>
          <a:ln w="9525">
            <a:noFill/>
            <a:miter lim="800000"/>
            <a:headEnd/>
            <a:tailEnd/>
          </a:ln>
        </p:spPr>
      </p:pic>
      <p:grpSp>
        <p:nvGrpSpPr>
          <p:cNvPr id="23" name="Groep 22"/>
          <p:cNvGrpSpPr/>
          <p:nvPr/>
        </p:nvGrpSpPr>
        <p:grpSpPr>
          <a:xfrm>
            <a:off x="7020272" y="0"/>
            <a:ext cx="2137380" cy="692695"/>
            <a:chOff x="7020272" y="0"/>
            <a:chExt cx="2137380" cy="692695"/>
          </a:xfrm>
        </p:grpSpPr>
        <p:sp>
          <p:nvSpPr>
            <p:cNvPr id="27" name="Rechthoek 26"/>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28" name="Groep 45"/>
            <p:cNvGrpSpPr>
              <a:grpSpLocks/>
            </p:cNvGrpSpPr>
            <p:nvPr/>
          </p:nvGrpSpPr>
          <p:grpSpPr>
            <a:xfrm rot="16200000" flipV="1">
              <a:off x="7740272" y="-711305"/>
              <a:ext cx="684000" cy="2124000"/>
              <a:chOff x="4534627" y="3212976"/>
              <a:chExt cx="1045485" cy="2304256"/>
            </a:xfrm>
          </p:grpSpPr>
          <p:sp>
            <p:nvSpPr>
              <p:cNvPr id="29" name="Rechthoek 2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hoek 2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el 1"/>
          <p:cNvSpPr>
            <a:spLocks noGrp="1"/>
          </p:cNvSpPr>
          <p:nvPr>
            <p:ph type="title"/>
          </p:nvPr>
        </p:nvSpPr>
        <p:spPr/>
        <p:txBody>
          <a:bodyPr>
            <a:normAutofit/>
          </a:bodyPr>
          <a:lstStyle/>
          <a:p>
            <a:r>
              <a:rPr lang="en-US" dirty="0"/>
              <a:t>Inflation decoupled sector volumes</a:t>
            </a:r>
          </a:p>
        </p:txBody>
      </p:sp>
      <p:sp>
        <p:nvSpPr>
          <p:cNvPr id="3" name="Tijdelijke aanduiding voor inhoud 2"/>
          <p:cNvSpPr>
            <a:spLocks noGrp="1"/>
          </p:cNvSpPr>
          <p:nvPr>
            <p:ph idx="1"/>
          </p:nvPr>
        </p:nvSpPr>
        <p:spPr/>
        <p:txBody>
          <a:bodyPr>
            <a:normAutofit/>
          </a:bodyPr>
          <a:lstStyle/>
          <a:p>
            <a:pPr>
              <a:tabLst>
                <a:tab pos="6542088" algn="r"/>
                <a:tab pos="7977188" algn="r"/>
              </a:tabLst>
            </a:pPr>
            <a:r>
              <a:rPr lang="en-US" dirty="0"/>
              <a:t>00 – 20 Education	 5,53 x 20 year =	 110,6</a:t>
            </a:r>
          </a:p>
          <a:p>
            <a:pPr>
              <a:tabLst>
                <a:tab pos="6542088" algn="r"/>
                <a:tab pos="7977188" algn="r"/>
              </a:tabLst>
            </a:pPr>
            <a:r>
              <a:rPr lang="en-US" dirty="0"/>
              <a:t>20 – 60 Work	5,53 x 40 year =	221,2</a:t>
            </a:r>
          </a:p>
          <a:p>
            <a:pPr>
              <a:tabLst>
                <a:tab pos="6542088" algn="r"/>
                <a:tab pos="7977188" algn="r"/>
              </a:tabLst>
            </a:pPr>
            <a:r>
              <a:rPr lang="en-US" dirty="0"/>
              <a:t>60 – 80 Pension	 5,53 x 20 year =	110,6</a:t>
            </a:r>
          </a:p>
          <a:p>
            <a:pPr>
              <a:tabLst>
                <a:tab pos="6542088" algn="r"/>
                <a:tab pos="7977188" algn="r"/>
              </a:tabLst>
            </a:pPr>
            <a:endParaRPr lang="en-US" dirty="0"/>
          </a:p>
          <a:p>
            <a:pPr>
              <a:tabLst>
                <a:tab pos="6542088" algn="r"/>
                <a:tab pos="7977188" algn="r"/>
              </a:tabLst>
            </a:pPr>
            <a:r>
              <a:rPr lang="en-US" dirty="0"/>
              <a:t>Cost Volumes 	 -110,6 - 110,6 = -221,2 	-100%</a:t>
            </a:r>
          </a:p>
          <a:p>
            <a:pPr>
              <a:tabLst>
                <a:tab pos="6542088" algn="r"/>
                <a:tab pos="7977188" algn="r"/>
              </a:tabLst>
            </a:pPr>
            <a:r>
              <a:rPr lang="en-US" dirty="0"/>
              <a:t>Income Volume	 </a:t>
            </a:r>
            <a:r>
              <a:rPr lang="en-US" u="sng" dirty="0"/>
              <a:t>= 221,2 	100%</a:t>
            </a:r>
          </a:p>
          <a:p>
            <a:pPr>
              <a:tabLst>
                <a:tab pos="6542088" algn="r"/>
                <a:tab pos="7977188" algn="r"/>
              </a:tabLst>
            </a:pPr>
            <a:r>
              <a:rPr lang="en-US" dirty="0"/>
              <a:t>Balance	0	0%   </a:t>
            </a:r>
          </a:p>
        </p:txBody>
      </p:sp>
      <p:grpSp>
        <p:nvGrpSpPr>
          <p:cNvPr id="24" name="Groep 16"/>
          <p:cNvGrpSpPr>
            <a:grpSpLocks noChangeAspect="1"/>
          </p:cNvGrpSpPr>
          <p:nvPr/>
        </p:nvGrpSpPr>
        <p:grpSpPr>
          <a:xfrm>
            <a:off x="8028384" y="5733256"/>
            <a:ext cx="1080000" cy="1080000"/>
            <a:chOff x="2699792" y="1916308"/>
            <a:chExt cx="4752528" cy="4716000"/>
          </a:xfrm>
        </p:grpSpPr>
        <p:sp>
          <p:nvSpPr>
            <p:cNvPr id="25" name="Ovaal 24"/>
            <p:cNvSpPr>
              <a:spLocks noChangeAspect="1"/>
            </p:cNvSpPr>
            <p:nvPr/>
          </p:nvSpPr>
          <p:spPr>
            <a:xfrm>
              <a:off x="2699792" y="1916308"/>
              <a:ext cx="4716523"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r>
                <a:rPr lang="en-US" sz="2800" b="1" dirty="0">
                  <a:solidFill>
                    <a:schemeClr val="bg1"/>
                  </a:solidFill>
                </a:rPr>
                <a:t>L</a:t>
              </a:r>
              <a:r>
                <a:rPr lang="en-US" sz="2400" dirty="0">
                  <a:solidFill>
                    <a:schemeClr val="bg1"/>
                  </a:solidFill>
                </a:rPr>
                <a:t>v</a:t>
              </a:r>
              <a:endParaRPr lang="en-US" dirty="0">
                <a:solidFill>
                  <a:schemeClr val="bg1"/>
                </a:solidFill>
              </a:endParaRPr>
            </a:p>
          </p:txBody>
        </p:sp>
        <p:sp>
          <p:nvSpPr>
            <p:cNvPr id="26" name="Rechthoek 25"/>
            <p:cNvSpPr/>
            <p:nvPr/>
          </p:nvSpPr>
          <p:spPr>
            <a:xfrm>
              <a:off x="2699792" y="2522122"/>
              <a:ext cx="4752528" cy="3359892"/>
            </a:xfrm>
            <a:prstGeom prst="rect">
              <a:avLst/>
            </a:prstGeom>
          </p:spPr>
          <p:txBody>
            <a:bodyPr wrap="square">
              <a:spAutoFit/>
            </a:bodyPr>
            <a:lstStyle/>
            <a:p>
              <a:pPr algn="ctr"/>
              <a:r>
                <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advClick="0" advTm="2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20" name="Groep 19"/>
          <p:cNvGrpSpPr/>
          <p:nvPr/>
        </p:nvGrpSpPr>
        <p:grpSpPr>
          <a:xfrm>
            <a:off x="3347864" y="1484784"/>
            <a:ext cx="1440160" cy="2088000"/>
            <a:chOff x="4139952" y="3429232"/>
            <a:chExt cx="1440160" cy="2088000"/>
          </a:xfrm>
        </p:grpSpPr>
        <p:sp>
          <p:nvSpPr>
            <p:cNvPr id="18" name="Rechthoek 17"/>
            <p:cNvSpPr/>
            <p:nvPr/>
          </p:nvSpPr>
          <p:spPr>
            <a:xfrm>
              <a:off x="4139952" y="4077072"/>
              <a:ext cx="720080"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4860032" y="3429232"/>
              <a:ext cx="720080" cy="2088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t>Conclusion 1.</a:t>
            </a:r>
          </a:p>
        </p:txBody>
      </p:sp>
      <p:sp>
        <p:nvSpPr>
          <p:cNvPr id="3" name="Tijdelijke aanduiding voor inhoud 2"/>
          <p:cNvSpPr>
            <a:spLocks noGrp="1"/>
          </p:cNvSpPr>
          <p:nvPr>
            <p:ph idx="1"/>
          </p:nvPr>
        </p:nvSpPr>
        <p:spPr>
          <a:xfrm>
            <a:off x="446856" y="1600200"/>
            <a:ext cx="8229600" cy="4525963"/>
          </a:xfrm>
        </p:spPr>
        <p:txBody>
          <a:bodyPr/>
          <a:lstStyle/>
          <a:p>
            <a:r>
              <a:rPr lang="en-US" dirty="0"/>
              <a:t>Decoupling labor value registration from inflating currencies will repair pension deficit and add </a:t>
            </a:r>
            <a:r>
              <a:rPr lang="en-US" b="1" dirty="0">
                <a:solidFill>
                  <a:schemeClr val="accent6">
                    <a:lumMod val="75000"/>
                  </a:schemeClr>
                </a:solidFill>
              </a:rPr>
              <a:t>45%</a:t>
            </a:r>
            <a:r>
              <a:rPr lang="en-US" dirty="0"/>
              <a:t> more value in a 40 years labor time and 80 years lifetime.</a:t>
            </a:r>
          </a:p>
          <a:p>
            <a:endParaRPr lang="en-US" dirty="0"/>
          </a:p>
          <a:p>
            <a:r>
              <a:rPr lang="en-US" dirty="0"/>
              <a:t>This can be realized by digital labor value registration. See also the </a:t>
            </a:r>
            <a:r>
              <a:rPr lang="en-US" dirty="0">
                <a:hlinkClick r:id="rId6"/>
              </a:rPr>
              <a:t>Re-Bronning .ppt</a:t>
            </a:r>
            <a:endParaRPr lang="en-US" dirty="0"/>
          </a:p>
        </p:txBody>
      </p:sp>
      <p:sp>
        <p:nvSpPr>
          <p:cNvPr id="4" name="Tekstvak 3"/>
          <p:cNvSpPr txBox="1"/>
          <p:nvPr/>
        </p:nvSpPr>
        <p:spPr>
          <a:xfrm>
            <a:off x="1331640" y="5517232"/>
            <a:ext cx="6480720" cy="523220"/>
          </a:xfrm>
          <a:prstGeom prst="rect">
            <a:avLst/>
          </a:prstGeom>
          <a:noFill/>
        </p:spPr>
        <p:txBody>
          <a:bodyPr wrap="square" rtlCol="0">
            <a:spAutoFit/>
          </a:bodyPr>
          <a:lstStyle/>
          <a:p>
            <a:pPr algn="ctr"/>
            <a:r>
              <a:rPr lang="en-US" sz="2800" b="1" dirty="0">
                <a:solidFill>
                  <a:schemeClr val="accent1">
                    <a:lumMod val="75000"/>
                  </a:schemeClr>
                </a:solidFill>
              </a:rPr>
              <a:t>It is that simple</a:t>
            </a:r>
          </a:p>
        </p:txBody>
      </p:sp>
      <p:grpSp>
        <p:nvGrpSpPr>
          <p:cNvPr id="14"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20481" name="Picture 1"/>
          <p:cNvPicPr>
            <a:picLocks noChangeAspect="1" noChangeArrowheads="1"/>
          </p:cNvPicPr>
          <p:nvPr/>
        </p:nvPicPr>
        <p:blipFill>
          <a:blip r:embed="rId7" cstate="print"/>
          <a:srcRect/>
          <a:stretch>
            <a:fillRect/>
          </a:stretch>
        </p:blipFill>
        <p:spPr bwMode="auto">
          <a:xfrm>
            <a:off x="6930541" y="0"/>
            <a:ext cx="2213459" cy="1224000"/>
          </a:xfrm>
          <a:prstGeom prst="rect">
            <a:avLst/>
          </a:prstGeom>
          <a:noFill/>
          <a:ln w="9525">
            <a:noFill/>
            <a:miter lim="800000"/>
            <a:headEnd/>
            <a:tailEnd/>
          </a:ln>
        </p:spPr>
      </p:pic>
      <p:sp>
        <p:nvSpPr>
          <p:cNvPr id="13" name="Rechthoek 12"/>
          <p:cNvSpPr/>
          <p:nvPr/>
        </p:nvSpPr>
        <p:spPr>
          <a:xfrm>
            <a:off x="704313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pic>
        <p:nvPicPr>
          <p:cNvPr id="20482" name="Picture 2"/>
          <p:cNvPicPr>
            <a:picLocks noChangeAspect="1" noChangeArrowheads="1"/>
          </p:cNvPicPr>
          <p:nvPr/>
        </p:nvPicPr>
        <p:blipFill>
          <a:blip r:embed="rId8" cstate="print"/>
          <a:srcRect/>
          <a:stretch>
            <a:fillRect/>
          </a:stretch>
        </p:blipFill>
        <p:spPr bwMode="auto">
          <a:xfrm>
            <a:off x="13" y="0"/>
            <a:ext cx="1229457" cy="1224000"/>
          </a:xfrm>
          <a:prstGeom prst="rect">
            <a:avLst/>
          </a:prstGeom>
          <a:noFill/>
          <a:ln w="9525">
            <a:noFill/>
            <a:miter lim="800000"/>
            <a:headEnd/>
            <a:tailEnd/>
          </a:ln>
        </p:spPr>
      </p:pic>
    </p:spTree>
  </p:cSld>
  <p:clrMapOvr>
    <a:masterClrMapping/>
  </p:clrMapOvr>
  <p:transition advClick="0" advTm="2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0"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1" name="Rechthoek 10"/>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hthoek 5"/>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7" name="Afbeelding 6"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9" name="Tekstvak 8"/>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3" name="Tijdelijke aanduiding voor inhoud 2"/>
          <p:cNvSpPr>
            <a:spLocks noGrp="1"/>
          </p:cNvSpPr>
          <p:nvPr>
            <p:ph idx="1"/>
          </p:nvPr>
        </p:nvSpPr>
        <p:spPr/>
        <p:txBody>
          <a:bodyPr/>
          <a:lstStyle/>
          <a:p>
            <a:endParaRPr lang="en-US" sz="2400" dirty="0"/>
          </a:p>
          <a:p>
            <a:endParaRPr lang="en-US" sz="2400" dirty="0"/>
          </a:p>
          <a:p>
            <a:r>
              <a:rPr lang="en-US" dirty="0"/>
              <a:t>Labor participation – How many people labor</a:t>
            </a:r>
          </a:p>
          <a:p>
            <a:pPr>
              <a:buNone/>
            </a:pPr>
            <a:endParaRPr lang="en-US" sz="1800" dirty="0"/>
          </a:p>
          <a:p>
            <a:r>
              <a:rPr lang="en-US" dirty="0"/>
              <a:t>Labor factor – or production factor – For how many others one labor produces</a:t>
            </a:r>
          </a:p>
          <a:p>
            <a:endParaRPr lang="en-US" dirty="0"/>
          </a:p>
        </p:txBody>
      </p:sp>
      <p:sp>
        <p:nvSpPr>
          <p:cNvPr id="12" name="Rechthoek 11"/>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8" name="Groep 16"/>
          <p:cNvGrpSpPr>
            <a:grpSpLocks noChangeAspect="1"/>
          </p:cNvGrpSpPr>
          <p:nvPr/>
        </p:nvGrpSpPr>
        <p:grpSpPr>
          <a:xfrm>
            <a:off x="7560000" y="5256000"/>
            <a:ext cx="1584000" cy="1584000"/>
            <a:chOff x="2699792" y="1916832"/>
            <a:chExt cx="4752528" cy="4716000"/>
          </a:xfrm>
        </p:grpSpPr>
        <p:sp>
          <p:nvSpPr>
            <p:cNvPr id="14" name="Ovaal 13"/>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5" name="Rechthoek 14"/>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19458" name="Picture 2" descr="https://encrypted-tbn1.gstatic.com/images?q=tbn:ANd9GcRS7pS4lit7WjQB-4im-Sqo2iXeGa9rYGyMJ0_ti4ih54cFnew_"/>
          <p:cNvPicPr>
            <a:picLocks noChangeAspect="1" noChangeArrowheads="1"/>
          </p:cNvPicPr>
          <p:nvPr/>
        </p:nvPicPr>
        <p:blipFill>
          <a:blip r:embed="rId6" cstate="print"/>
          <a:srcRect/>
          <a:stretch>
            <a:fillRect/>
          </a:stretch>
        </p:blipFill>
        <p:spPr bwMode="auto">
          <a:xfrm>
            <a:off x="7180073" y="1340904"/>
            <a:ext cx="1963927" cy="1224000"/>
          </a:xfrm>
          <a:prstGeom prst="rect">
            <a:avLst/>
          </a:prstGeom>
          <a:noFill/>
        </p:spPr>
      </p:pic>
      <p:pic>
        <p:nvPicPr>
          <p:cNvPr id="19459" name="Picture 3"/>
          <p:cNvPicPr>
            <a:picLocks noChangeAspect="1" noChangeArrowheads="1"/>
          </p:cNvPicPr>
          <p:nvPr/>
        </p:nvPicPr>
        <p:blipFill>
          <a:blip r:embed="rId7" cstate="print"/>
          <a:srcRect/>
          <a:stretch>
            <a:fillRect/>
          </a:stretch>
        </p:blipFill>
        <p:spPr bwMode="auto">
          <a:xfrm>
            <a:off x="3203848" y="4581128"/>
            <a:ext cx="2709080" cy="1667126"/>
          </a:xfrm>
          <a:prstGeom prst="rect">
            <a:avLst/>
          </a:prstGeom>
          <a:noFill/>
          <a:ln w="9525">
            <a:noFill/>
            <a:miter lim="800000"/>
            <a:headEnd/>
            <a:tailEnd/>
          </a:ln>
        </p:spPr>
      </p:pic>
      <p:grpSp>
        <p:nvGrpSpPr>
          <p:cNvPr id="13" name="Groep 16"/>
          <p:cNvGrpSpPr>
            <a:grpSpLocks/>
          </p:cNvGrpSpPr>
          <p:nvPr/>
        </p:nvGrpSpPr>
        <p:grpSpPr>
          <a:xfrm rot="16200000" flipV="1">
            <a:off x="7740272" y="-711305"/>
            <a:ext cx="684000" cy="2124000"/>
            <a:chOff x="4534627" y="3212976"/>
            <a:chExt cx="1045485" cy="2304256"/>
          </a:xfrm>
        </p:grpSpPr>
        <p:sp>
          <p:nvSpPr>
            <p:cNvPr id="18" name="Rechthoek 17"/>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t>Labor participation &amp; Labor factor</a:t>
            </a:r>
          </a:p>
        </p:txBody>
      </p:sp>
    </p:spTree>
  </p:cSld>
  <p:clrMapOvr>
    <a:masterClrMapping/>
  </p:clrMapOvr>
  <p:transition advClick="0" advTm="2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5"/>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2"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3" name="Rechthoek 12"/>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hthoek 7"/>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9" name="Afbeelding 8"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1" name="Tekstvak 10"/>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Labor Participation</a:t>
            </a:r>
          </a:p>
        </p:txBody>
      </p:sp>
      <p:sp>
        <p:nvSpPr>
          <p:cNvPr id="3" name="Tijdelijke aanduiding voor inhoud 2"/>
          <p:cNvSpPr>
            <a:spLocks noGrp="1"/>
          </p:cNvSpPr>
          <p:nvPr>
            <p:ph idx="1"/>
          </p:nvPr>
        </p:nvSpPr>
        <p:spPr/>
        <p:txBody>
          <a:bodyPr/>
          <a:lstStyle/>
          <a:p>
            <a:r>
              <a:rPr lang="en-US" dirty="0"/>
              <a:t>In 2013, 66,1% of the Dutch population aged between 15 to 65 years, had paid work for 12 hours or more per week. </a:t>
            </a:r>
            <a:endParaRPr lang="en-US" sz="2000" dirty="0"/>
          </a:p>
        </p:txBody>
      </p:sp>
      <p:grpSp>
        <p:nvGrpSpPr>
          <p:cNvPr id="22" name="Groep 16"/>
          <p:cNvGrpSpPr>
            <a:grpSpLocks noChangeAspect="1"/>
          </p:cNvGrpSpPr>
          <p:nvPr/>
        </p:nvGrpSpPr>
        <p:grpSpPr>
          <a:xfrm>
            <a:off x="7560000" y="5274000"/>
            <a:ext cx="1584000" cy="1584000"/>
            <a:chOff x="2699792" y="1916832"/>
            <a:chExt cx="4752528" cy="4716000"/>
          </a:xfrm>
        </p:grpSpPr>
        <p:sp>
          <p:nvSpPr>
            <p:cNvPr id="26" name="Ovaal 2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7" name="Rechthoek 2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3074" name="Picture 2"/>
          <p:cNvPicPr>
            <a:picLocks noChangeAspect="1" noChangeArrowheads="1"/>
          </p:cNvPicPr>
          <p:nvPr/>
        </p:nvPicPr>
        <p:blipFill>
          <a:blip r:embed="rId6" cstate="print"/>
          <a:srcRect/>
          <a:stretch>
            <a:fillRect/>
          </a:stretch>
        </p:blipFill>
        <p:spPr bwMode="auto">
          <a:xfrm>
            <a:off x="755576" y="3212976"/>
            <a:ext cx="7677995" cy="2196000"/>
          </a:xfrm>
          <a:prstGeom prst="rect">
            <a:avLst/>
          </a:prstGeom>
          <a:noFill/>
          <a:ln w="9525">
            <a:noFill/>
            <a:miter lim="800000"/>
            <a:headEnd/>
            <a:tailEnd/>
          </a:ln>
        </p:spPr>
      </p:pic>
      <p:grpSp>
        <p:nvGrpSpPr>
          <p:cNvPr id="28" name="Groep 27"/>
          <p:cNvGrpSpPr/>
          <p:nvPr/>
        </p:nvGrpSpPr>
        <p:grpSpPr>
          <a:xfrm>
            <a:off x="7020272" y="0"/>
            <a:ext cx="2137380" cy="692695"/>
            <a:chOff x="7020272" y="0"/>
            <a:chExt cx="2137380" cy="692695"/>
          </a:xfrm>
        </p:grpSpPr>
        <p:sp>
          <p:nvSpPr>
            <p:cNvPr id="29" name="Rechthoek 28"/>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30" name="Groep 45"/>
            <p:cNvGrpSpPr>
              <a:grpSpLocks/>
            </p:cNvGrpSpPr>
            <p:nvPr/>
          </p:nvGrpSpPr>
          <p:grpSpPr>
            <a:xfrm rot="16200000" flipV="1">
              <a:off x="7740272" y="-711305"/>
              <a:ext cx="684000" cy="2124000"/>
              <a:chOff x="4534627" y="3212976"/>
              <a:chExt cx="1045485" cy="2304256"/>
            </a:xfrm>
          </p:grpSpPr>
          <p:sp>
            <p:nvSpPr>
              <p:cNvPr id="31" name="Rechthoek 30"/>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hoek 31"/>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hthoek 20"/>
          <p:cNvSpPr/>
          <p:nvPr/>
        </p:nvSpPr>
        <p:spPr>
          <a:xfrm>
            <a:off x="5508104" y="5075892"/>
            <a:ext cx="2880320" cy="369332"/>
          </a:xfrm>
          <a:prstGeom prst="rect">
            <a:avLst/>
          </a:prstGeom>
        </p:spPr>
        <p:txBody>
          <a:bodyPr wrap="square">
            <a:spAutoFit/>
          </a:bodyPr>
          <a:lstStyle/>
          <a:p>
            <a:r>
              <a:rPr lang="en-US" dirty="0">
                <a:hlinkClick r:id="rId7"/>
              </a:rPr>
              <a:t>ILO - WORLD OF WORK 2014</a:t>
            </a:r>
            <a:endParaRPr lang="en-US" dirty="0"/>
          </a:p>
        </p:txBody>
      </p:sp>
    </p:spTree>
  </p:cSld>
  <p:clrMapOvr>
    <a:masterClrMapping/>
  </p:clrMapOvr>
  <p:transition advClick="0" advTm="2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5"/>
          <p:cNvGrpSpPr/>
          <p:nvPr/>
        </p:nvGrpSpPr>
        <p:grpSpPr>
          <a:xfrm>
            <a:off x="0" y="-18029"/>
            <a:ext cx="9144000" cy="6903413"/>
            <a:chOff x="0" y="-18029"/>
            <a:chExt cx="9144000" cy="6903413"/>
          </a:xfrm>
        </p:grpSpPr>
        <p:grpSp>
          <p:nvGrpSpPr>
            <p:cNvPr id="4" name="Groep 6"/>
            <p:cNvGrpSpPr/>
            <p:nvPr/>
          </p:nvGrpSpPr>
          <p:grpSpPr>
            <a:xfrm>
              <a:off x="0" y="-18029"/>
              <a:ext cx="9144000" cy="6876029"/>
              <a:chOff x="0" y="-18029"/>
              <a:chExt cx="9144000" cy="6876029"/>
            </a:xfrm>
          </p:grpSpPr>
          <p:pic>
            <p:nvPicPr>
              <p:cNvPr id="12"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3" name="Rechthoek 12"/>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hthoek 7"/>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9" name="Afbeelding 8"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1" name="Tekstvak 10"/>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6" name="Tijdelijke aanduiding voor inhoud 25"/>
          <p:cNvSpPr>
            <a:spLocks noGrp="1"/>
          </p:cNvSpPr>
          <p:nvPr>
            <p:ph idx="1"/>
          </p:nvPr>
        </p:nvSpPr>
        <p:spPr>
          <a:xfrm>
            <a:off x="457200" y="1207293"/>
            <a:ext cx="8507288" cy="4525963"/>
          </a:xfrm>
        </p:spPr>
        <p:txBody>
          <a:bodyPr/>
          <a:lstStyle/>
          <a:p>
            <a:pPr>
              <a:buNone/>
            </a:pPr>
            <a:r>
              <a:rPr lang="en-US" dirty="0"/>
              <a:t> Partition aged to work, of which 6% unemployed</a:t>
            </a:r>
          </a:p>
        </p:txBody>
      </p:sp>
      <p:sp>
        <p:nvSpPr>
          <p:cNvPr id="2" name="Titel 1"/>
          <p:cNvSpPr>
            <a:spLocks noGrp="1"/>
          </p:cNvSpPr>
          <p:nvPr>
            <p:ph type="title"/>
          </p:nvPr>
        </p:nvSpPr>
        <p:spPr/>
        <p:txBody>
          <a:bodyPr>
            <a:normAutofit/>
          </a:bodyPr>
          <a:lstStyle/>
          <a:p>
            <a:r>
              <a:rPr lang="en-US" dirty="0"/>
              <a:t>Labor Participation</a:t>
            </a:r>
          </a:p>
        </p:txBody>
      </p:sp>
      <p:sp>
        <p:nvSpPr>
          <p:cNvPr id="21" name="Rechthoek 20"/>
          <p:cNvSpPr/>
          <p:nvPr/>
        </p:nvSpPr>
        <p:spPr>
          <a:xfrm>
            <a:off x="467544" y="6093296"/>
            <a:ext cx="2880320" cy="369332"/>
          </a:xfrm>
          <a:prstGeom prst="rect">
            <a:avLst/>
          </a:prstGeom>
        </p:spPr>
        <p:txBody>
          <a:bodyPr wrap="square">
            <a:spAutoFit/>
          </a:bodyPr>
          <a:lstStyle/>
          <a:p>
            <a:r>
              <a:rPr lang="en-US" dirty="0">
                <a:hlinkClick r:id="rId6"/>
              </a:rPr>
              <a:t>ILO - WORLD OF WORK 2014</a:t>
            </a:r>
            <a:endParaRPr lang="en-US" dirty="0"/>
          </a:p>
        </p:txBody>
      </p:sp>
      <p:grpSp>
        <p:nvGrpSpPr>
          <p:cNvPr id="22" name="Groep 16"/>
          <p:cNvGrpSpPr>
            <a:grpSpLocks noChangeAspect="1"/>
          </p:cNvGrpSpPr>
          <p:nvPr/>
        </p:nvGrpSpPr>
        <p:grpSpPr>
          <a:xfrm>
            <a:off x="7560000" y="5274000"/>
            <a:ext cx="1584000" cy="1584000"/>
            <a:chOff x="2699792" y="1916832"/>
            <a:chExt cx="4752528" cy="4716000"/>
          </a:xfrm>
        </p:grpSpPr>
        <p:sp>
          <p:nvSpPr>
            <p:cNvPr id="28" name="Ovaal 27"/>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9" name="Rechthoek 28"/>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2050" name="Picture 2"/>
          <p:cNvPicPr>
            <a:picLocks noChangeAspect="1" noChangeArrowheads="1"/>
          </p:cNvPicPr>
          <p:nvPr/>
        </p:nvPicPr>
        <p:blipFill>
          <a:blip r:embed="rId7" cstate="print"/>
          <a:srcRect/>
          <a:stretch>
            <a:fillRect/>
          </a:stretch>
        </p:blipFill>
        <p:spPr bwMode="auto">
          <a:xfrm>
            <a:off x="611560" y="1700808"/>
            <a:ext cx="8120818" cy="3636000"/>
          </a:xfrm>
          <a:prstGeom prst="rect">
            <a:avLst/>
          </a:prstGeom>
          <a:noFill/>
          <a:ln w="9525">
            <a:noFill/>
            <a:miter lim="800000"/>
            <a:headEnd/>
            <a:tailEnd/>
          </a:ln>
        </p:spPr>
      </p:pic>
      <p:grpSp>
        <p:nvGrpSpPr>
          <p:cNvPr id="30" name="Groep 29"/>
          <p:cNvGrpSpPr/>
          <p:nvPr/>
        </p:nvGrpSpPr>
        <p:grpSpPr>
          <a:xfrm>
            <a:off x="7020272" y="0"/>
            <a:ext cx="2137380" cy="692695"/>
            <a:chOff x="7020272" y="0"/>
            <a:chExt cx="2137380" cy="692695"/>
          </a:xfrm>
        </p:grpSpPr>
        <p:sp>
          <p:nvSpPr>
            <p:cNvPr id="31" name="Rechthoek 30"/>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32" name="Groep 45"/>
            <p:cNvGrpSpPr>
              <a:grpSpLocks/>
            </p:cNvGrpSpPr>
            <p:nvPr/>
          </p:nvGrpSpPr>
          <p:grpSpPr>
            <a:xfrm rot="16200000" flipV="1">
              <a:off x="7740272" y="-711305"/>
              <a:ext cx="684000" cy="2124000"/>
              <a:chOff x="4534627" y="3212976"/>
              <a:chExt cx="1045485" cy="2304256"/>
            </a:xfrm>
          </p:grpSpPr>
          <p:sp>
            <p:nvSpPr>
              <p:cNvPr id="33" name="Rechthoek 32"/>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hoek 33"/>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Tekstvak 26"/>
          <p:cNvSpPr txBox="1"/>
          <p:nvPr/>
        </p:nvSpPr>
        <p:spPr>
          <a:xfrm>
            <a:off x="1115616" y="5283205"/>
            <a:ext cx="6480720" cy="954107"/>
          </a:xfrm>
          <a:prstGeom prst="rect">
            <a:avLst/>
          </a:prstGeom>
          <a:noFill/>
        </p:spPr>
        <p:txBody>
          <a:bodyPr wrap="square" rtlCol="0">
            <a:spAutoFit/>
          </a:bodyPr>
          <a:lstStyle/>
          <a:p>
            <a:pPr algn="ctr"/>
            <a:r>
              <a:rPr lang="en-US" sz="2800" dirty="0">
                <a:solidFill>
                  <a:schemeClr val="accent6">
                    <a:lumMod val="75000"/>
                  </a:schemeClr>
                </a:solidFill>
              </a:rPr>
              <a:t>The gap will shrink. Underemployed  regions  will develop more employment</a:t>
            </a:r>
          </a:p>
        </p:txBody>
      </p:sp>
    </p:spTree>
  </p:cSld>
  <p:clrMapOvr>
    <a:masterClrMapping/>
  </p:clrMapOvr>
  <p:transition advClick="0" advTm="2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12"/>
          <p:cNvGrpSpPr/>
          <p:nvPr/>
        </p:nvGrpSpPr>
        <p:grpSpPr>
          <a:xfrm>
            <a:off x="0" y="-18029"/>
            <a:ext cx="9144000" cy="6903413"/>
            <a:chOff x="0" y="-18029"/>
            <a:chExt cx="9144000" cy="6903413"/>
          </a:xfrm>
        </p:grpSpPr>
        <p:grpSp>
          <p:nvGrpSpPr>
            <p:cNvPr id="4" name="Groep 6"/>
            <p:cNvGrpSpPr/>
            <p:nvPr/>
          </p:nvGrpSpPr>
          <p:grpSpPr>
            <a:xfrm>
              <a:off x="0" y="-18029"/>
              <a:ext cx="9144000" cy="6876029"/>
              <a:chOff x="0" y="-18029"/>
              <a:chExt cx="9144000" cy="6876029"/>
            </a:xfrm>
          </p:grpSpPr>
          <p:pic>
            <p:nvPicPr>
              <p:cNvPr id="19"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20" name="Rechthoek 19"/>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hthoek 14"/>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6" name="Afbeelding 15"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8" name="Tekstvak 17"/>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31" name="Groep 30"/>
          <p:cNvGrpSpPr/>
          <p:nvPr/>
        </p:nvGrpSpPr>
        <p:grpSpPr>
          <a:xfrm>
            <a:off x="1115616" y="1268760"/>
            <a:ext cx="6624736" cy="4680520"/>
            <a:chOff x="1115616" y="1268760"/>
            <a:chExt cx="6624736" cy="4680520"/>
          </a:xfrm>
        </p:grpSpPr>
        <p:pic>
          <p:nvPicPr>
            <p:cNvPr id="1026" name="Picture 2"/>
            <p:cNvPicPr>
              <a:picLocks noChangeAspect="1" noChangeArrowheads="1"/>
            </p:cNvPicPr>
            <p:nvPr/>
          </p:nvPicPr>
          <p:blipFill>
            <a:blip r:embed="rId6" cstate="print"/>
            <a:srcRect/>
            <a:stretch>
              <a:fillRect/>
            </a:stretch>
          </p:blipFill>
          <p:spPr bwMode="auto">
            <a:xfrm>
              <a:off x="1115616" y="1268760"/>
              <a:ext cx="6624532" cy="4644000"/>
            </a:xfrm>
            <a:prstGeom prst="rect">
              <a:avLst/>
            </a:prstGeom>
            <a:noFill/>
            <a:ln w="9525">
              <a:noFill/>
              <a:miter lim="800000"/>
              <a:headEnd/>
              <a:tailEnd/>
            </a:ln>
          </p:spPr>
        </p:pic>
        <p:sp>
          <p:nvSpPr>
            <p:cNvPr id="24" name="Rechthoek 23"/>
            <p:cNvSpPr/>
            <p:nvPr/>
          </p:nvSpPr>
          <p:spPr>
            <a:xfrm>
              <a:off x="1115616" y="1268760"/>
              <a:ext cx="6624736" cy="468052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t>Unemployment</a:t>
            </a:r>
          </a:p>
        </p:txBody>
      </p:sp>
      <p:sp>
        <p:nvSpPr>
          <p:cNvPr id="25" name="Rechthoek 24"/>
          <p:cNvSpPr/>
          <p:nvPr/>
        </p:nvSpPr>
        <p:spPr>
          <a:xfrm>
            <a:off x="467544" y="6093296"/>
            <a:ext cx="2880320" cy="369332"/>
          </a:xfrm>
          <a:prstGeom prst="rect">
            <a:avLst/>
          </a:prstGeom>
        </p:spPr>
        <p:txBody>
          <a:bodyPr wrap="square">
            <a:spAutoFit/>
          </a:bodyPr>
          <a:lstStyle/>
          <a:p>
            <a:r>
              <a:rPr lang="en-US" dirty="0">
                <a:hlinkClick r:id="rId7"/>
              </a:rPr>
              <a:t>ILO - WORLD OF WORK 2014</a:t>
            </a:r>
            <a:endParaRPr lang="en-US" dirty="0"/>
          </a:p>
        </p:txBody>
      </p:sp>
      <p:sp>
        <p:nvSpPr>
          <p:cNvPr id="12" name="Tekstvak 11"/>
          <p:cNvSpPr txBox="1"/>
          <p:nvPr/>
        </p:nvSpPr>
        <p:spPr>
          <a:xfrm>
            <a:off x="539552" y="1477228"/>
            <a:ext cx="7848872" cy="4401205"/>
          </a:xfrm>
          <a:prstGeom prst="rect">
            <a:avLst/>
          </a:prstGeom>
          <a:noFill/>
        </p:spPr>
        <p:txBody>
          <a:bodyPr wrap="square" rtlCol="0">
            <a:spAutoFit/>
          </a:bodyPr>
          <a:lstStyle/>
          <a:p>
            <a:pPr marL="177800" indent="-177800">
              <a:buFont typeface="Arial" pitchFamily="34" charset="0"/>
              <a:buChar char="•"/>
            </a:pPr>
            <a:r>
              <a:rPr lang="en-US" sz="2800" dirty="0"/>
              <a:t> Global unemployment rate 6%, 200 million people.</a:t>
            </a:r>
          </a:p>
          <a:p>
            <a:pPr marL="177800" indent="-177800">
              <a:buFont typeface="Arial" pitchFamily="34" charset="0"/>
              <a:buChar char="•"/>
            </a:pPr>
            <a:endParaRPr lang="en-US" sz="2800" dirty="0"/>
          </a:p>
          <a:p>
            <a:pPr marL="177800" indent="-177800">
              <a:buFont typeface="Arial" pitchFamily="34" charset="0"/>
              <a:buChar char="•"/>
            </a:pPr>
            <a:r>
              <a:rPr lang="en-US" sz="2800" dirty="0"/>
              <a:t> Decoupling labor from currencies will set free labor exchange. Unemployment will not relate to lack of funds.</a:t>
            </a:r>
          </a:p>
          <a:p>
            <a:pPr marL="177800" indent="-177800">
              <a:buFont typeface="Arial" pitchFamily="34" charset="0"/>
              <a:buChar char="•"/>
            </a:pPr>
            <a:endParaRPr lang="en-US" sz="2800" dirty="0"/>
          </a:p>
          <a:p>
            <a:pPr marL="177800" indent="-177800">
              <a:buFont typeface="Arial" pitchFamily="34" charset="0"/>
              <a:buChar char="•"/>
            </a:pPr>
            <a:r>
              <a:rPr lang="en-US" sz="2800" dirty="0"/>
              <a:t> So labor will flow. Halve or end the unemployment  and give more access for females to get value for labor.</a:t>
            </a:r>
          </a:p>
          <a:p>
            <a:pPr algn="ctr"/>
            <a:endParaRPr lang="en-US" sz="2800" b="1" dirty="0"/>
          </a:p>
        </p:txBody>
      </p:sp>
      <p:grpSp>
        <p:nvGrpSpPr>
          <p:cNvPr id="21" name="Groep 16"/>
          <p:cNvGrpSpPr>
            <a:grpSpLocks noChangeAspect="1"/>
          </p:cNvGrpSpPr>
          <p:nvPr/>
        </p:nvGrpSpPr>
        <p:grpSpPr>
          <a:xfrm>
            <a:off x="7560000" y="5274000"/>
            <a:ext cx="1584000" cy="1584000"/>
            <a:chOff x="2699792" y="1916832"/>
            <a:chExt cx="4752528" cy="4716000"/>
          </a:xfrm>
        </p:grpSpPr>
        <p:sp>
          <p:nvSpPr>
            <p:cNvPr id="22" name="Ovaal 21"/>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6" name="Rechthoek 2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27" name="Groep 26"/>
          <p:cNvGrpSpPr/>
          <p:nvPr/>
        </p:nvGrpSpPr>
        <p:grpSpPr>
          <a:xfrm>
            <a:off x="7020272" y="0"/>
            <a:ext cx="2137380" cy="692695"/>
            <a:chOff x="7020272" y="0"/>
            <a:chExt cx="2137380" cy="692695"/>
          </a:xfrm>
        </p:grpSpPr>
        <p:sp>
          <p:nvSpPr>
            <p:cNvPr id="28" name="Rechthoek 27"/>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29" name="Groep 45"/>
            <p:cNvGrpSpPr>
              <a:grpSpLocks/>
            </p:cNvGrpSpPr>
            <p:nvPr/>
          </p:nvGrpSpPr>
          <p:grpSpPr>
            <a:xfrm rot="16200000" flipV="1">
              <a:off x="7740272" y="-711305"/>
              <a:ext cx="684000" cy="2124000"/>
              <a:chOff x="4534627" y="3212976"/>
              <a:chExt cx="1045485" cy="2304256"/>
            </a:xfrm>
          </p:grpSpPr>
          <p:sp>
            <p:nvSpPr>
              <p:cNvPr id="30" name="Rechthoek 29"/>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hoek 33"/>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advTm="2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5"/>
          <p:cNvGrpSpPr/>
          <p:nvPr/>
        </p:nvGrpSpPr>
        <p:grpSpPr>
          <a:xfrm>
            <a:off x="0" y="-18029"/>
            <a:ext cx="9144000" cy="6903413"/>
            <a:chOff x="0" y="-18029"/>
            <a:chExt cx="9144000" cy="6903413"/>
          </a:xfrm>
        </p:grpSpPr>
        <p:grpSp>
          <p:nvGrpSpPr>
            <p:cNvPr id="4" name="Groep 6"/>
            <p:cNvGrpSpPr/>
            <p:nvPr/>
          </p:nvGrpSpPr>
          <p:grpSpPr>
            <a:xfrm>
              <a:off x="0" y="-18029"/>
              <a:ext cx="9144000" cy="6876029"/>
              <a:chOff x="0" y="-18029"/>
              <a:chExt cx="9144000" cy="6876029"/>
            </a:xfrm>
          </p:grpSpPr>
          <p:pic>
            <p:nvPicPr>
              <p:cNvPr id="12"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3" name="Rechthoek 12"/>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hthoek 7"/>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9" name="Afbeelding 8"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1" name="Tekstvak 10"/>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6" name="Tijdelijke aanduiding voor inhoud 25"/>
          <p:cNvSpPr>
            <a:spLocks noGrp="1"/>
          </p:cNvSpPr>
          <p:nvPr>
            <p:ph idx="1"/>
          </p:nvPr>
        </p:nvSpPr>
        <p:spPr>
          <a:xfrm>
            <a:off x="457200" y="1600200"/>
            <a:ext cx="8507288" cy="4525963"/>
          </a:xfrm>
        </p:spPr>
        <p:txBody>
          <a:bodyPr/>
          <a:lstStyle/>
          <a:p>
            <a:pPr>
              <a:buNone/>
            </a:pPr>
            <a:r>
              <a:rPr lang="en-US" dirty="0"/>
              <a:t>Female       50,3 – 6 = 44,3  </a:t>
            </a:r>
            <a:r>
              <a:rPr lang="en-US" dirty="0">
                <a:solidFill>
                  <a:schemeClr val="tx2"/>
                </a:solidFill>
              </a:rPr>
              <a:t>-&gt; 60,0 – 3,0 = 57,0%</a:t>
            </a:r>
            <a:r>
              <a:rPr lang="en-US" dirty="0"/>
              <a:t> </a:t>
            </a:r>
          </a:p>
          <a:p>
            <a:pPr>
              <a:buNone/>
            </a:pPr>
            <a:r>
              <a:rPr lang="en-US" dirty="0"/>
              <a:t>Male           </a:t>
            </a:r>
            <a:r>
              <a:rPr lang="en-US" u="sng" dirty="0"/>
              <a:t>76,7</a:t>
            </a:r>
            <a:r>
              <a:rPr lang="en-US" dirty="0"/>
              <a:t> – 6 = </a:t>
            </a:r>
            <a:r>
              <a:rPr lang="en-US" u="sng" dirty="0"/>
              <a:t>70,7</a:t>
            </a:r>
            <a:r>
              <a:rPr lang="en-US" dirty="0"/>
              <a:t>  </a:t>
            </a:r>
            <a:r>
              <a:rPr lang="en-US" dirty="0">
                <a:solidFill>
                  <a:schemeClr val="tx2"/>
                </a:solidFill>
              </a:rPr>
              <a:t>-&gt; 74,0 – 3,0 = </a:t>
            </a:r>
            <a:r>
              <a:rPr lang="en-US" u="sng" dirty="0">
                <a:solidFill>
                  <a:schemeClr val="tx2"/>
                </a:solidFill>
              </a:rPr>
              <a:t>71,0%</a:t>
            </a:r>
          </a:p>
          <a:p>
            <a:pPr>
              <a:buNone/>
            </a:pPr>
            <a:r>
              <a:rPr lang="en-US" dirty="0"/>
              <a:t>Average      63,5%       57,5%                         </a:t>
            </a:r>
            <a:r>
              <a:rPr lang="en-US" dirty="0">
                <a:solidFill>
                  <a:schemeClr val="tx2"/>
                </a:solidFill>
              </a:rPr>
              <a:t>64,0%</a:t>
            </a:r>
          </a:p>
          <a:p>
            <a:pPr>
              <a:buNone/>
            </a:pPr>
            <a:endParaRPr lang="en-US" dirty="0"/>
          </a:p>
          <a:p>
            <a:pPr>
              <a:buNone/>
            </a:pPr>
            <a:r>
              <a:rPr lang="en-US" dirty="0"/>
              <a:t>Value growth </a:t>
            </a:r>
            <a:r>
              <a:rPr lang="en-US" dirty="0">
                <a:solidFill>
                  <a:schemeClr val="tx2"/>
                </a:solidFill>
              </a:rPr>
              <a:t>64,0% </a:t>
            </a:r>
            <a:r>
              <a:rPr lang="en-US" dirty="0"/>
              <a:t>/ 57,5% = </a:t>
            </a:r>
            <a:r>
              <a:rPr lang="en-US" dirty="0">
                <a:solidFill>
                  <a:schemeClr val="accent6">
                    <a:lumMod val="75000"/>
                  </a:schemeClr>
                </a:solidFill>
              </a:rPr>
              <a:t>111%</a:t>
            </a:r>
          </a:p>
          <a:p>
            <a:pPr>
              <a:buNone/>
            </a:pPr>
            <a:r>
              <a:rPr lang="en-US" dirty="0"/>
              <a:t>Total labor value growth = </a:t>
            </a:r>
            <a:r>
              <a:rPr lang="en-US" dirty="0">
                <a:solidFill>
                  <a:schemeClr val="accent6">
                    <a:lumMod val="75000"/>
                  </a:schemeClr>
                </a:solidFill>
              </a:rPr>
              <a:t>111% * 145% = </a:t>
            </a:r>
            <a:r>
              <a:rPr lang="en-US" b="1" dirty="0">
                <a:solidFill>
                  <a:schemeClr val="accent6">
                    <a:lumMod val="75000"/>
                  </a:schemeClr>
                </a:solidFill>
              </a:rPr>
              <a:t>160%</a:t>
            </a:r>
          </a:p>
        </p:txBody>
      </p:sp>
      <p:sp>
        <p:nvSpPr>
          <p:cNvPr id="2" name="Titel 1"/>
          <p:cNvSpPr>
            <a:spLocks noGrp="1"/>
          </p:cNvSpPr>
          <p:nvPr>
            <p:ph type="title"/>
          </p:nvPr>
        </p:nvSpPr>
        <p:spPr/>
        <p:txBody>
          <a:bodyPr>
            <a:normAutofit/>
          </a:bodyPr>
          <a:lstStyle/>
          <a:p>
            <a:r>
              <a:rPr lang="en-US" dirty="0"/>
              <a:t>Labor Participation %</a:t>
            </a:r>
          </a:p>
        </p:txBody>
      </p:sp>
      <p:sp>
        <p:nvSpPr>
          <p:cNvPr id="21" name="Rechthoek 20"/>
          <p:cNvSpPr/>
          <p:nvPr/>
        </p:nvSpPr>
        <p:spPr>
          <a:xfrm>
            <a:off x="467544" y="6093296"/>
            <a:ext cx="2880320" cy="369332"/>
          </a:xfrm>
          <a:prstGeom prst="rect">
            <a:avLst/>
          </a:prstGeom>
        </p:spPr>
        <p:txBody>
          <a:bodyPr wrap="square">
            <a:spAutoFit/>
          </a:bodyPr>
          <a:lstStyle/>
          <a:p>
            <a:r>
              <a:rPr lang="en-US" dirty="0">
                <a:hlinkClick r:id="rId6"/>
              </a:rPr>
              <a:t>ILO - WORLD OF WORK 2014</a:t>
            </a:r>
            <a:endParaRPr lang="en-US" dirty="0"/>
          </a:p>
        </p:txBody>
      </p:sp>
      <p:grpSp>
        <p:nvGrpSpPr>
          <p:cNvPr id="20" name="Groep 16"/>
          <p:cNvGrpSpPr>
            <a:grpSpLocks noChangeAspect="1"/>
          </p:cNvGrpSpPr>
          <p:nvPr/>
        </p:nvGrpSpPr>
        <p:grpSpPr>
          <a:xfrm>
            <a:off x="7560000" y="5274000"/>
            <a:ext cx="1584000" cy="1584000"/>
            <a:chOff x="2699792" y="1916832"/>
            <a:chExt cx="4752528" cy="4716000"/>
          </a:xfrm>
        </p:grpSpPr>
        <p:sp>
          <p:nvSpPr>
            <p:cNvPr id="22" name="Ovaal 21"/>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7" name="Rechthoek 2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28" name="Groep 27"/>
          <p:cNvGrpSpPr/>
          <p:nvPr/>
        </p:nvGrpSpPr>
        <p:grpSpPr>
          <a:xfrm>
            <a:off x="7020272" y="0"/>
            <a:ext cx="2137380" cy="692695"/>
            <a:chOff x="7020272" y="0"/>
            <a:chExt cx="2137380" cy="692695"/>
          </a:xfrm>
        </p:grpSpPr>
        <p:sp>
          <p:nvSpPr>
            <p:cNvPr id="29" name="Rechthoek 28"/>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30" name="Groep 45"/>
            <p:cNvGrpSpPr>
              <a:grpSpLocks/>
            </p:cNvGrpSpPr>
            <p:nvPr/>
          </p:nvGrpSpPr>
          <p:grpSpPr>
            <a:xfrm rot="16200000" flipV="1">
              <a:off x="7740272" y="-711305"/>
              <a:ext cx="684000" cy="2124000"/>
              <a:chOff x="4534627" y="3212976"/>
              <a:chExt cx="1045485" cy="2304256"/>
            </a:xfrm>
          </p:grpSpPr>
          <p:sp>
            <p:nvSpPr>
              <p:cNvPr id="31" name="Rechthoek 30"/>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hoek 31"/>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advTm="2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6" name="Rechthoek 5"/>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7" name="Afbeelding 6"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9" name="Tekstvak 8"/>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sp>
        <p:nvSpPr>
          <p:cNvPr id="11" name="Rechthoek 10"/>
          <p:cNvSpPr/>
          <p:nvPr/>
        </p:nvSpPr>
        <p:spPr>
          <a:xfrm>
            <a:off x="1472564" y="620688"/>
            <a:ext cx="6198876"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nl-NL"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World Sustainability Fund</a:t>
            </a:r>
          </a:p>
        </p:txBody>
      </p:sp>
      <p:grpSp>
        <p:nvGrpSpPr>
          <p:cNvPr id="2"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17" name="Picture 2">
            <a:hlinkClick r:id="rId6"/>
          </p:cNvPr>
          <p:cNvPicPr>
            <a:picLocks noChangeAspect="1" noChangeArrowheads="1"/>
          </p:cNvPicPr>
          <p:nvPr/>
        </p:nvPicPr>
        <p:blipFill>
          <a:blip r:embed="rId7" cstate="print"/>
          <a:srcRect/>
          <a:stretch>
            <a:fillRect/>
          </a:stretch>
        </p:blipFill>
        <p:spPr bwMode="auto">
          <a:xfrm>
            <a:off x="1763688" y="0"/>
            <a:ext cx="5544616" cy="476672"/>
          </a:xfrm>
          <a:prstGeom prst="rect">
            <a:avLst/>
          </a:prstGeom>
          <a:noFill/>
          <a:ln w="9525">
            <a:noFill/>
            <a:miter lim="800000"/>
            <a:headEnd/>
            <a:tailEnd/>
          </a:ln>
        </p:spPr>
      </p:pic>
      <p:sp>
        <p:nvSpPr>
          <p:cNvPr id="12" name="Rechthoek 11"/>
          <p:cNvSpPr/>
          <p:nvPr/>
        </p:nvSpPr>
        <p:spPr>
          <a:xfrm>
            <a:off x="35496" y="1353542"/>
            <a:ext cx="9053439"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pic>
        <p:nvPicPr>
          <p:cNvPr id="19" name="Afbeelding 18" descr="emile-wdg-240.jpg"/>
          <p:cNvPicPr>
            <a:picLocks noChangeAspect="1"/>
          </p:cNvPicPr>
          <p:nvPr/>
        </p:nvPicPr>
        <p:blipFill>
          <a:blip r:embed="rId8" cstate="print"/>
          <a:stretch>
            <a:fillRect/>
          </a:stretch>
        </p:blipFill>
        <p:spPr>
          <a:xfrm>
            <a:off x="6228184" y="2433082"/>
            <a:ext cx="2286000" cy="2324100"/>
          </a:xfrm>
          <a:prstGeom prst="rect">
            <a:avLst/>
          </a:prstGeom>
        </p:spPr>
      </p:pic>
      <p:pic>
        <p:nvPicPr>
          <p:cNvPr id="20" name="Afbeelding 19" descr="eve-a21.jpg"/>
          <p:cNvPicPr>
            <a:picLocks noChangeAspect="1"/>
          </p:cNvPicPr>
          <p:nvPr/>
        </p:nvPicPr>
        <p:blipFill>
          <a:blip r:embed="rId9" cstate="print"/>
          <a:stretch>
            <a:fillRect/>
          </a:stretch>
        </p:blipFill>
        <p:spPr>
          <a:xfrm>
            <a:off x="683568" y="2433082"/>
            <a:ext cx="1548000" cy="2310082"/>
          </a:xfrm>
          <a:prstGeom prst="rect">
            <a:avLst/>
          </a:prstGeom>
        </p:spPr>
      </p:pic>
      <p:pic>
        <p:nvPicPr>
          <p:cNvPr id="21" name="Afbeelding 20" descr="IMAGE_00032.jpg"/>
          <p:cNvPicPr>
            <a:picLocks noChangeAspect="1"/>
          </p:cNvPicPr>
          <p:nvPr/>
        </p:nvPicPr>
        <p:blipFill>
          <a:blip r:embed="rId10" cstate="print"/>
          <a:stretch>
            <a:fillRect/>
          </a:stretch>
        </p:blipFill>
        <p:spPr>
          <a:xfrm>
            <a:off x="2699792" y="2433082"/>
            <a:ext cx="3072000" cy="2304000"/>
          </a:xfrm>
          <a:prstGeom prst="rect">
            <a:avLst/>
          </a:prstGeom>
        </p:spPr>
      </p:pic>
      <p:sp>
        <p:nvSpPr>
          <p:cNvPr id="22" name="Rechthoek 21"/>
          <p:cNvSpPr/>
          <p:nvPr/>
        </p:nvSpPr>
        <p:spPr>
          <a:xfrm>
            <a:off x="2843808" y="4953362"/>
            <a:ext cx="3551485" cy="707886"/>
          </a:xfrm>
          <a:prstGeom prst="rect">
            <a:avLst/>
          </a:prstGeom>
        </p:spPr>
        <p:txBody>
          <a:bodyPr wrap="none">
            <a:spAutoFit/>
          </a:bodyPr>
          <a:lstStyle/>
          <a:p>
            <a:r>
              <a:rPr lang="en-US" sz="4000" dirty="0">
                <a:solidFill>
                  <a:schemeClr val="bg1"/>
                </a:solidFill>
              </a:rPr>
              <a:t>Emile van Essen</a:t>
            </a:r>
          </a:p>
        </p:txBody>
      </p:sp>
    </p:spTree>
  </p:cSld>
  <p:clrMapOvr>
    <a:masterClrMapping/>
  </p:clrMapOvr>
  <p:transition advClick="0"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12"/>
          <p:cNvGrpSpPr/>
          <p:nvPr/>
        </p:nvGrpSpPr>
        <p:grpSpPr>
          <a:xfrm>
            <a:off x="0" y="-18029"/>
            <a:ext cx="9144000" cy="6903413"/>
            <a:chOff x="0" y="-18029"/>
            <a:chExt cx="9144000" cy="6903413"/>
          </a:xfrm>
        </p:grpSpPr>
        <p:grpSp>
          <p:nvGrpSpPr>
            <p:cNvPr id="4" name="Groep 6"/>
            <p:cNvGrpSpPr/>
            <p:nvPr/>
          </p:nvGrpSpPr>
          <p:grpSpPr>
            <a:xfrm>
              <a:off x="0" y="-18029"/>
              <a:ext cx="9144000" cy="6876029"/>
              <a:chOff x="0" y="-18029"/>
              <a:chExt cx="9144000" cy="6876029"/>
            </a:xfrm>
          </p:grpSpPr>
          <p:pic>
            <p:nvPicPr>
              <p:cNvPr id="19"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20" name="Rechthoek 19"/>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hthoek 14"/>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6" name="Afbeelding 15"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8" name="Tekstvak 17"/>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Labor Factor</a:t>
            </a:r>
          </a:p>
        </p:txBody>
      </p:sp>
      <p:graphicFrame>
        <p:nvGraphicFramePr>
          <p:cNvPr id="6" name="Tabel 5"/>
          <p:cNvGraphicFramePr>
            <a:graphicFrameLocks noGrp="1"/>
          </p:cNvGraphicFramePr>
          <p:nvPr/>
        </p:nvGraphicFramePr>
        <p:xfrm>
          <a:off x="539547" y="1535248"/>
          <a:ext cx="8136908" cy="3783120"/>
        </p:xfrm>
        <a:graphic>
          <a:graphicData uri="http://schemas.openxmlformats.org/drawingml/2006/table">
            <a:tbl>
              <a:tblPr/>
              <a:tblGrid>
                <a:gridCol w="2276571">
                  <a:extLst>
                    <a:ext uri="{9D8B030D-6E8A-4147-A177-3AD203B41FA5}">
                      <a16:colId xmlns:a16="http://schemas.microsoft.com/office/drawing/2014/main" val="20000"/>
                    </a:ext>
                  </a:extLst>
                </a:gridCol>
                <a:gridCol w="837191">
                  <a:extLst>
                    <a:ext uri="{9D8B030D-6E8A-4147-A177-3AD203B41FA5}">
                      <a16:colId xmlns:a16="http://schemas.microsoft.com/office/drawing/2014/main" val="20001"/>
                    </a:ext>
                  </a:extLst>
                </a:gridCol>
                <a:gridCol w="837191">
                  <a:extLst>
                    <a:ext uri="{9D8B030D-6E8A-4147-A177-3AD203B41FA5}">
                      <a16:colId xmlns:a16="http://schemas.microsoft.com/office/drawing/2014/main" val="20002"/>
                    </a:ext>
                  </a:extLst>
                </a:gridCol>
                <a:gridCol w="837191">
                  <a:extLst>
                    <a:ext uri="{9D8B030D-6E8A-4147-A177-3AD203B41FA5}">
                      <a16:colId xmlns:a16="http://schemas.microsoft.com/office/drawing/2014/main" val="20003"/>
                    </a:ext>
                  </a:extLst>
                </a:gridCol>
                <a:gridCol w="837191">
                  <a:extLst>
                    <a:ext uri="{9D8B030D-6E8A-4147-A177-3AD203B41FA5}">
                      <a16:colId xmlns:a16="http://schemas.microsoft.com/office/drawing/2014/main" val="20004"/>
                    </a:ext>
                  </a:extLst>
                </a:gridCol>
                <a:gridCol w="837191">
                  <a:extLst>
                    <a:ext uri="{9D8B030D-6E8A-4147-A177-3AD203B41FA5}">
                      <a16:colId xmlns:a16="http://schemas.microsoft.com/office/drawing/2014/main" val="20005"/>
                    </a:ext>
                  </a:extLst>
                </a:gridCol>
                <a:gridCol w="837191">
                  <a:extLst>
                    <a:ext uri="{9D8B030D-6E8A-4147-A177-3AD203B41FA5}">
                      <a16:colId xmlns:a16="http://schemas.microsoft.com/office/drawing/2014/main" val="20006"/>
                    </a:ext>
                  </a:extLst>
                </a:gridCol>
                <a:gridCol w="837191">
                  <a:extLst>
                    <a:ext uri="{9D8B030D-6E8A-4147-A177-3AD203B41FA5}">
                      <a16:colId xmlns:a16="http://schemas.microsoft.com/office/drawing/2014/main" val="20007"/>
                    </a:ext>
                  </a:extLst>
                </a:gridCol>
              </a:tblGrid>
              <a:tr h="2364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NL" sz="1200" b="0" i="0" u="none" strike="noStrike" dirty="0">
                          <a:solidFill>
                            <a:srgbClr val="000000"/>
                          </a:solidFill>
                          <a:latin typeface="+mn-lt"/>
                        </a:rPr>
                        <a:t>Total x 1000</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2013</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2013</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2009</a:t>
                      </a:r>
                    </a:p>
                  </a:txBody>
                  <a:tcPr marL="0" marR="0" marT="0" marB="0" anchor="b">
                    <a:lnL>
                      <a:noFill/>
                    </a:lnL>
                    <a:lnR>
                      <a:noFill/>
                    </a:lnR>
                    <a:lnT>
                      <a:noFill/>
                    </a:lnT>
                    <a:lnB>
                      <a:noFill/>
                    </a:lnB>
                  </a:tcPr>
                </a:tc>
                <a:tc>
                  <a:txBody>
                    <a:bodyPr/>
                    <a:lstStyle/>
                    <a:p>
                      <a:pPr algn="r" fontAlgn="b"/>
                      <a:r>
                        <a:rPr lang="nl-NL" sz="1200" b="0" i="0" u="none" strike="noStrike" dirty="0" err="1">
                          <a:solidFill>
                            <a:srgbClr val="000000"/>
                          </a:solidFill>
                          <a:latin typeface="Calibri"/>
                        </a:rPr>
                        <a:t>Assume</a:t>
                      </a:r>
                      <a:r>
                        <a:rPr lang="nl-NL" sz="1200" b="0" i="0" u="none" strike="noStrike" dirty="0">
                          <a:solidFill>
                            <a:srgbClr val="000000"/>
                          </a:solidFill>
                          <a:latin typeface="Calibri"/>
                        </a:rPr>
                        <a:t> </a:t>
                      </a:r>
                      <a:r>
                        <a:rPr lang="nl-NL" sz="1200" b="0" i="0" u="none" strike="noStrike" dirty="0" err="1">
                          <a:solidFill>
                            <a:srgbClr val="000000"/>
                          </a:solidFill>
                          <a:latin typeface="Calibri"/>
                        </a:rPr>
                        <a:t>hours</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x </a:t>
                      </a:r>
                      <a:r>
                        <a:rPr lang="nl-NL" sz="1200" b="0" i="0" u="none" strike="noStrike" dirty="0" err="1">
                          <a:solidFill>
                            <a:srgbClr val="000000"/>
                          </a:solidFill>
                          <a:latin typeface="Calibri"/>
                        </a:rPr>
                        <a:t>hours</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dirty="0" err="1">
                          <a:solidFill>
                            <a:srgbClr val="000000"/>
                          </a:solidFill>
                          <a:latin typeface="Calibri"/>
                        </a:rPr>
                        <a:t>hours</a:t>
                      </a:r>
                      <a:r>
                        <a:rPr lang="nl-NL" sz="1200" b="0" i="0" u="none" strike="noStrike" dirty="0">
                          <a:solidFill>
                            <a:srgbClr val="000000"/>
                          </a:solidFill>
                          <a:latin typeface="Calibri"/>
                        </a:rPr>
                        <a:t> %</a:t>
                      </a:r>
                    </a:p>
                  </a:txBody>
                  <a:tcPr marL="0" marR="0" marT="0" marB="0" anchor="b">
                    <a:lnL>
                      <a:noFill/>
                    </a:lnL>
                    <a:lnR>
                      <a:noFill/>
                    </a:lnR>
                    <a:lnT>
                      <a:noFill/>
                    </a:lnT>
                    <a:lnB>
                      <a:noFill/>
                    </a:lnB>
                  </a:tcPr>
                </a:tc>
                <a:tc>
                  <a:txBody>
                    <a:bodyPr/>
                    <a:lstStyle/>
                    <a:p>
                      <a:pPr algn="r" fontAlgn="b"/>
                      <a:r>
                        <a:rPr lang="nl-NL" sz="1200" b="0" i="0" u="none" strike="noStrike" dirty="0" err="1">
                          <a:solidFill>
                            <a:srgbClr val="000000"/>
                          </a:solidFill>
                          <a:latin typeface="Calibri"/>
                        </a:rPr>
                        <a:t>hours</a:t>
                      </a:r>
                      <a:r>
                        <a:rPr lang="nl-NL" sz="1200" b="0" i="0" u="none" strike="noStrike" dirty="0">
                          <a:solidFill>
                            <a:srgbClr val="000000"/>
                          </a:solidFill>
                          <a:latin typeface="Calibri"/>
                        </a:rPr>
                        <a:t> %</a:t>
                      </a:r>
                    </a:p>
                  </a:txBody>
                  <a:tcPr marL="0" marR="0" marT="0" marB="0" anchor="b">
                    <a:lnL>
                      <a:noFill/>
                    </a:lnL>
                    <a:lnR>
                      <a:noFill/>
                    </a:lnR>
                    <a:lnT>
                      <a:noFill/>
                    </a:lnT>
                    <a:lnB>
                      <a:noFill/>
                    </a:lnB>
                  </a:tcPr>
                </a:tc>
                <a:extLst>
                  <a:ext uri="{0D108BD9-81ED-4DB2-BD59-A6C34878D82A}">
                    <a16:rowId xmlns:a16="http://schemas.microsoft.com/office/drawing/2014/main" val="10000"/>
                  </a:ext>
                </a:extLst>
              </a:tr>
              <a:tr h="236450">
                <a:tc>
                  <a:txBody>
                    <a:bodyPr/>
                    <a:lstStyle/>
                    <a:p>
                      <a:pPr algn="l" fontAlgn="b"/>
                      <a:r>
                        <a:rPr lang="nl-NL" sz="1200" b="0" i="0" u="none" strike="noStrike" dirty="0">
                          <a:solidFill>
                            <a:srgbClr val="000000"/>
                          </a:solidFill>
                          <a:latin typeface="Calibri"/>
                        </a:rPr>
                        <a:t>Total </a:t>
                      </a:r>
                      <a:r>
                        <a:rPr lang="nl-NL" sz="1200" b="0" i="0" u="none" strike="noStrike" dirty="0" err="1">
                          <a:solidFill>
                            <a:srgbClr val="000000"/>
                          </a:solidFill>
                          <a:latin typeface="Calibri"/>
                        </a:rPr>
                        <a:t>population</a:t>
                      </a:r>
                      <a:r>
                        <a:rPr lang="nl-NL" sz="1200" b="0" i="0" u="none" strike="noStrike" dirty="0">
                          <a:solidFill>
                            <a:srgbClr val="000000"/>
                          </a:solidFill>
                          <a:latin typeface="Calibri"/>
                        </a:rPr>
                        <a:t> The </a:t>
                      </a:r>
                      <a:r>
                        <a:rPr lang="nl-NL" sz="1200" b="0" i="0" u="none" strike="noStrike" dirty="0" err="1">
                          <a:solidFill>
                            <a:srgbClr val="000000"/>
                          </a:solidFill>
                          <a:latin typeface="Calibri"/>
                        </a:rPr>
                        <a:t>Netherlands</a:t>
                      </a:r>
                      <a:r>
                        <a:rPr lang="nl-NL" sz="1200" b="0" i="0" u="none" strike="noStrike" dirty="0">
                          <a:solidFill>
                            <a:srgbClr val="000000"/>
                          </a:solidFill>
                          <a:latin typeface="Calibri"/>
                        </a:rPr>
                        <a:t>:</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16800</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16800</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236450">
                <a:tc>
                  <a:txBody>
                    <a:bodyPr/>
                    <a:lstStyle/>
                    <a:p>
                      <a:pPr algn="l" fontAlgn="b"/>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42024">
                <a:tc>
                  <a:txBody>
                    <a:bodyPr/>
                    <a:lstStyle/>
                    <a:p>
                      <a:pPr algn="l" fontAlgn="b"/>
                      <a:r>
                        <a:rPr lang="nl-NL" sz="1200" b="0" i="0" u="none" strike="noStrike" dirty="0">
                          <a:solidFill>
                            <a:srgbClr val="000000"/>
                          </a:solidFill>
                          <a:latin typeface="+mn-lt"/>
                        </a:rPr>
                        <a:t>Total </a:t>
                      </a:r>
                      <a:r>
                        <a:rPr lang="nl-NL" sz="1200" b="0" i="0" u="none" strike="noStrike" dirty="0" err="1">
                          <a:solidFill>
                            <a:srgbClr val="000000"/>
                          </a:solidFill>
                          <a:latin typeface="+mn-lt"/>
                        </a:rPr>
                        <a:t>population</a:t>
                      </a:r>
                      <a:r>
                        <a:rPr lang="nl-NL" sz="1200" b="0" i="0" u="none" strike="noStrike" dirty="0">
                          <a:solidFill>
                            <a:srgbClr val="000000"/>
                          </a:solidFill>
                          <a:latin typeface="+mn-lt"/>
                        </a:rPr>
                        <a:t> </a:t>
                      </a:r>
                      <a:r>
                        <a:rPr lang="nl-NL" sz="1200" b="0" i="0" u="none" strike="noStrike" dirty="0">
                          <a:solidFill>
                            <a:srgbClr val="000000"/>
                          </a:solidFill>
                          <a:latin typeface="Calibri"/>
                        </a:rPr>
                        <a:t>15 </a:t>
                      </a:r>
                      <a:r>
                        <a:rPr lang="nl-NL" sz="1200" b="0" i="0" u="none" strike="noStrike" dirty="0" err="1">
                          <a:solidFill>
                            <a:srgbClr val="000000"/>
                          </a:solidFill>
                          <a:latin typeface="Calibri"/>
                        </a:rPr>
                        <a:t>till</a:t>
                      </a:r>
                      <a:r>
                        <a:rPr lang="nl-NL" sz="1200" b="0" i="0" u="none" strike="noStrike" dirty="0">
                          <a:solidFill>
                            <a:srgbClr val="000000"/>
                          </a:solidFill>
                          <a:latin typeface="Calibri"/>
                        </a:rPr>
                        <a:t> 65 </a:t>
                      </a:r>
                      <a:r>
                        <a:rPr lang="nl-NL" sz="1200" b="0" i="0" u="none" strike="noStrike" dirty="0" err="1">
                          <a:solidFill>
                            <a:srgbClr val="000000"/>
                          </a:solidFill>
                          <a:latin typeface="Calibri"/>
                        </a:rPr>
                        <a:t>year</a:t>
                      </a:r>
                      <a:r>
                        <a:rPr lang="nl-NL" sz="1200" b="0" i="0" u="none" strike="noStrike" dirty="0">
                          <a:solidFill>
                            <a:srgbClr val="000000"/>
                          </a:solidFill>
                          <a:latin typeface="Calibri"/>
                        </a:rPr>
                        <a:t>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11013</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            65,55 </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38</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418494</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100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236450">
                <a:tc>
                  <a:txBody>
                    <a:bodyPr/>
                    <a:lstStyle/>
                    <a:p>
                      <a:pPr algn="l" fontAlgn="b"/>
                      <a:r>
                        <a:rPr lang="nl-NL" sz="1200" b="0" i="0" u="none" strike="noStrike" dirty="0">
                          <a:solidFill>
                            <a:srgbClr val="000000"/>
                          </a:solidFill>
                          <a:latin typeface="Calibri"/>
                        </a:rPr>
                        <a:t>Professional </a:t>
                      </a:r>
                      <a:r>
                        <a:rPr lang="nl-NL" sz="1200" b="0" i="0" u="none" strike="noStrike" dirty="0" err="1">
                          <a:solidFill>
                            <a:srgbClr val="000000"/>
                          </a:solidFill>
                          <a:latin typeface="+mn-lt"/>
                        </a:rPr>
                        <a:t>population</a:t>
                      </a:r>
                      <a:r>
                        <a:rPr lang="nl-NL" sz="1200" b="0" i="0" u="none" strike="noStrike" dirty="0">
                          <a:solidFill>
                            <a:srgbClr val="000000"/>
                          </a:solidFill>
                          <a:latin typeface="+mn-lt"/>
                        </a:rPr>
                        <a:t> </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7939</a:t>
                      </a:r>
                    </a:p>
                  </a:txBody>
                  <a:tcPr marL="0" marR="0" marT="0" marB="0" anchor="b">
                    <a:lnL>
                      <a:noFill/>
                    </a:lnL>
                    <a:lnR>
                      <a:noFill/>
                    </a:lnR>
                    <a:lnT>
                      <a:noFill/>
                    </a:lnT>
                    <a:lnB>
                      <a:noFill/>
                    </a:lnB>
                  </a:tcPr>
                </a:tc>
                <a:tc>
                  <a:txBody>
                    <a:bodyPr/>
                    <a:lstStyle/>
                    <a:p>
                      <a:pPr algn="r"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dirty="0" err="1">
                          <a:solidFill>
                            <a:srgbClr val="000000"/>
                          </a:solidFill>
                          <a:latin typeface="Calibri"/>
                        </a:rPr>
                        <a:t>assume</a:t>
                      </a:r>
                      <a:r>
                        <a:rPr lang="nl-NL" sz="1200" b="0" i="0" u="none" strike="noStrike" dirty="0">
                          <a:solidFill>
                            <a:srgbClr val="000000"/>
                          </a:solidFill>
                          <a:latin typeface="Calibri"/>
                        </a:rPr>
                        <a:t> 7939</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2364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NL" sz="1200" b="0" i="0" u="none" strike="noStrike" dirty="0" err="1">
                          <a:solidFill>
                            <a:srgbClr val="000000"/>
                          </a:solidFill>
                          <a:latin typeface="Calibri"/>
                        </a:rPr>
                        <a:t>Laboring</a:t>
                      </a:r>
                      <a:r>
                        <a:rPr lang="nl-NL" sz="1200" b="0" i="0" u="none" strike="noStrike" baseline="0" dirty="0">
                          <a:solidFill>
                            <a:srgbClr val="000000"/>
                          </a:solidFill>
                          <a:latin typeface="Calibri"/>
                        </a:rPr>
                        <a:t> </a:t>
                      </a:r>
                      <a:r>
                        <a:rPr lang="nl-NL" sz="1200" b="0" i="0" u="none" strike="noStrike" dirty="0">
                          <a:solidFill>
                            <a:srgbClr val="000000"/>
                          </a:solidFill>
                          <a:latin typeface="+mn-lt"/>
                        </a:rPr>
                        <a:t>Professional </a:t>
                      </a:r>
                      <a:r>
                        <a:rPr lang="nl-NL" sz="1200" b="0" i="0" u="none" strike="noStrike" dirty="0" err="1">
                          <a:solidFill>
                            <a:srgbClr val="000000"/>
                          </a:solidFill>
                          <a:latin typeface="+mn-lt"/>
                        </a:rPr>
                        <a:t>population</a:t>
                      </a:r>
                      <a:r>
                        <a:rPr lang="nl-NL" sz="1200" b="0" i="0" u="none" strike="noStrike" dirty="0">
                          <a:solidFill>
                            <a:srgbClr val="000000"/>
                          </a:solidFill>
                          <a:latin typeface="+mn-lt"/>
                        </a:rPr>
                        <a:t> </a:t>
                      </a: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7283</a:t>
                      </a:r>
                    </a:p>
                  </a:txBody>
                  <a:tcPr marL="0" marR="0" marT="0" marB="0" anchor="b">
                    <a:lnL>
                      <a:noFill/>
                    </a:lnL>
                    <a:lnR>
                      <a:noFill/>
                    </a:lnR>
                    <a:lnT>
                      <a:noFill/>
                    </a:lnT>
                    <a:lnB>
                      <a:noFill/>
                    </a:lnB>
                  </a:tcPr>
                </a:tc>
                <a:tc>
                  <a:txBody>
                    <a:bodyPr/>
                    <a:lstStyle/>
                    <a:p>
                      <a:pPr algn="r"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236450">
                <a:tc>
                  <a:txBody>
                    <a:bodyPr/>
                    <a:lstStyle/>
                    <a:p>
                      <a:pPr algn="l" fontAlgn="b"/>
                      <a:r>
                        <a:rPr lang="nl-NL" sz="1200" b="0" i="0" u="none" strike="noStrike" dirty="0">
                          <a:solidFill>
                            <a:srgbClr val="000000"/>
                          </a:solidFill>
                          <a:latin typeface="Calibri"/>
                        </a:rPr>
                        <a:t>     </a:t>
                      </a:r>
                      <a:r>
                        <a:rPr lang="nl-NL" sz="1200" b="0" i="0" u="none" strike="noStrike" dirty="0" err="1">
                          <a:solidFill>
                            <a:srgbClr val="000000"/>
                          </a:solidFill>
                          <a:latin typeface="Calibri"/>
                        </a:rPr>
                        <a:t>Partime</a:t>
                      </a:r>
                      <a:r>
                        <a:rPr lang="nl-NL" sz="1200" b="0" i="0" u="none" strike="noStrike" dirty="0">
                          <a:solidFill>
                            <a:srgbClr val="000000"/>
                          </a:solidFill>
                          <a:latin typeface="Calibri"/>
                        </a:rPr>
                        <a:t> </a:t>
                      </a:r>
                      <a:r>
                        <a:rPr lang="nl-NL" sz="1200" b="0" i="0" u="none" strike="noStrike" dirty="0" err="1">
                          <a:solidFill>
                            <a:srgbClr val="000000"/>
                          </a:solidFill>
                          <a:latin typeface="Calibri"/>
                        </a:rPr>
                        <a:t>till</a:t>
                      </a:r>
                      <a:r>
                        <a:rPr lang="nl-NL" sz="1200" b="0" i="0" u="none" strike="noStrike" dirty="0">
                          <a:solidFill>
                            <a:srgbClr val="000000"/>
                          </a:solidFill>
                          <a:latin typeface="Calibri"/>
                        </a:rPr>
                        <a:t> 12 </a:t>
                      </a:r>
                      <a:r>
                        <a:rPr lang="nl-NL" sz="1200" b="0" i="0" u="none" strike="noStrike" dirty="0" err="1">
                          <a:solidFill>
                            <a:srgbClr val="000000"/>
                          </a:solidFill>
                          <a:latin typeface="Calibri"/>
                        </a:rPr>
                        <a:t>hour</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              7,40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539</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4312</a:t>
                      </a: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1,76 </a:t>
                      </a: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1,03 </a:t>
                      </a:r>
                    </a:p>
                  </a:txBody>
                  <a:tcPr marL="0" marR="0" marT="0" marB="0" anchor="b">
                    <a:lnL>
                      <a:noFill/>
                    </a:lnL>
                    <a:lnR>
                      <a:noFill/>
                    </a:lnR>
                    <a:lnT>
                      <a:noFill/>
                    </a:lnT>
                    <a:lnB>
                      <a:noFill/>
                    </a:lnB>
                  </a:tcPr>
                </a:tc>
                <a:extLst>
                  <a:ext uri="{0D108BD9-81ED-4DB2-BD59-A6C34878D82A}">
                    <a16:rowId xmlns:a16="http://schemas.microsoft.com/office/drawing/2014/main" val="10006"/>
                  </a:ext>
                </a:extLst>
              </a:tr>
              <a:tr h="232882">
                <a:tc>
                  <a:txBody>
                    <a:bodyPr/>
                    <a:lstStyle/>
                    <a:p>
                      <a:pPr algn="l" fontAlgn="b"/>
                      <a:r>
                        <a:rPr lang="nl-NL" sz="1200" b="0" i="0" u="none" strike="noStrike" dirty="0">
                          <a:solidFill>
                            <a:srgbClr val="000000"/>
                          </a:solidFill>
                          <a:latin typeface="+mn-lt"/>
                        </a:rPr>
                        <a:t>     </a:t>
                      </a:r>
                      <a:r>
                        <a:rPr lang="nl-NL" sz="1200" b="0" i="0" u="none" strike="noStrike" dirty="0" err="1">
                          <a:solidFill>
                            <a:srgbClr val="000000"/>
                          </a:solidFill>
                          <a:latin typeface="+mn-lt"/>
                        </a:rPr>
                        <a:t>Partime</a:t>
                      </a:r>
                      <a:r>
                        <a:rPr lang="nl-NL" sz="1200" b="0" i="0" u="none" strike="noStrike" dirty="0">
                          <a:solidFill>
                            <a:srgbClr val="000000"/>
                          </a:solidFill>
                          <a:latin typeface="+mn-lt"/>
                        </a:rPr>
                        <a:t> </a:t>
                      </a:r>
                      <a:r>
                        <a:rPr lang="nl-NL" sz="1200" b="0" i="0" u="none" strike="noStrike" dirty="0" err="1">
                          <a:solidFill>
                            <a:srgbClr val="000000"/>
                          </a:solidFill>
                          <a:latin typeface="+mn-lt"/>
                        </a:rPr>
                        <a:t>between</a:t>
                      </a:r>
                      <a:r>
                        <a:rPr lang="nl-NL" sz="1200" b="0" i="0" u="none" strike="noStrike" dirty="0">
                          <a:solidFill>
                            <a:srgbClr val="000000"/>
                          </a:solidFill>
                          <a:latin typeface="+mn-lt"/>
                        </a:rPr>
                        <a:t> </a:t>
                      </a:r>
                      <a:r>
                        <a:rPr lang="nl-NL" sz="1200" b="0" i="0" u="none" strike="noStrike" dirty="0">
                          <a:solidFill>
                            <a:srgbClr val="000000"/>
                          </a:solidFill>
                          <a:latin typeface="Calibri"/>
                        </a:rPr>
                        <a:t>12 and 35 </a:t>
                      </a:r>
                      <a:r>
                        <a:rPr lang="nl-NL" sz="1200" b="0" i="0" u="none" strike="noStrike" dirty="0" err="1">
                          <a:solidFill>
                            <a:srgbClr val="000000"/>
                          </a:solidFill>
                          <a:latin typeface="Calibri"/>
                        </a:rPr>
                        <a:t>hour</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            39,82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2900</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24</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69600</a:t>
                      </a: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28,42 </a:t>
                      </a: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16,63 </a:t>
                      </a:r>
                    </a:p>
                  </a:txBody>
                  <a:tcPr marL="0" marR="0" marT="0" marB="0" anchor="b">
                    <a:lnL>
                      <a:noFill/>
                    </a:lnL>
                    <a:lnR>
                      <a:noFill/>
                    </a:lnR>
                    <a:lnT>
                      <a:noFill/>
                    </a:lnT>
                    <a:lnB>
                      <a:noFill/>
                    </a:lnB>
                  </a:tcPr>
                </a:tc>
                <a:extLst>
                  <a:ext uri="{0D108BD9-81ED-4DB2-BD59-A6C34878D82A}">
                    <a16:rowId xmlns:a16="http://schemas.microsoft.com/office/drawing/2014/main" val="10007"/>
                  </a:ext>
                </a:extLst>
              </a:tr>
              <a:tr h="216024">
                <a:tc>
                  <a:txBody>
                    <a:bodyPr/>
                    <a:lstStyle/>
                    <a:p>
                      <a:pPr algn="l" fontAlgn="b"/>
                      <a:r>
                        <a:rPr lang="nl-NL" sz="1200" b="0" i="0" u="none" strike="noStrike" dirty="0">
                          <a:solidFill>
                            <a:srgbClr val="000000"/>
                          </a:solidFill>
                          <a:latin typeface="Calibri"/>
                        </a:rPr>
                        <a:t>     38 </a:t>
                      </a:r>
                      <a:r>
                        <a:rPr lang="nl-NL" sz="1200" b="0" i="0" u="none" strike="noStrike" dirty="0" err="1">
                          <a:solidFill>
                            <a:srgbClr val="000000"/>
                          </a:solidFill>
                          <a:latin typeface="Calibri"/>
                        </a:rPr>
                        <a:t>hour</a:t>
                      </a:r>
                      <a:r>
                        <a:rPr lang="nl-NL" sz="1200" b="0" i="0" u="none" strike="noStrike" dirty="0">
                          <a:solidFill>
                            <a:srgbClr val="000000"/>
                          </a:solidFill>
                          <a:latin typeface="Calibri"/>
                        </a:rPr>
                        <a:t> average</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            61,79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4500</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38</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171000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200" b="0" i="0" u="none" strike="noStrike" dirty="0">
                          <a:solidFill>
                            <a:srgbClr val="000000"/>
                          </a:solidFill>
                          <a:latin typeface="Calibri"/>
                        </a:rPr>
                        <a:t>            69,82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200" b="0" i="0" u="none" strike="noStrike" dirty="0">
                          <a:solidFill>
                            <a:srgbClr val="000000"/>
                          </a:solidFill>
                          <a:latin typeface="Calibri"/>
                        </a:rPr>
                        <a:t>            40,86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6024">
                <a:tc>
                  <a:txBody>
                    <a:bodyPr/>
                    <a:lstStyle/>
                    <a:p>
                      <a:pPr algn="l" fontAlgn="b"/>
                      <a:r>
                        <a:rPr lang="nl-NL" sz="1200" b="0" i="0" u="none" strike="noStrike" dirty="0" err="1">
                          <a:solidFill>
                            <a:srgbClr val="000000"/>
                          </a:solidFill>
                          <a:latin typeface="Calibri"/>
                        </a:rPr>
                        <a:t>Jobless</a:t>
                      </a:r>
                      <a:r>
                        <a:rPr lang="nl-NL" sz="1200" b="0" i="0" u="none" strike="noStrike" dirty="0">
                          <a:solidFill>
                            <a:srgbClr val="000000"/>
                          </a:solidFill>
                          <a:latin typeface="Calibri"/>
                        </a:rPr>
                        <a:t> </a:t>
                      </a:r>
                      <a:r>
                        <a:rPr lang="nl-NL" sz="1200" b="0" i="0" u="none" strike="noStrike" dirty="0">
                          <a:solidFill>
                            <a:srgbClr val="000000"/>
                          </a:solidFill>
                          <a:latin typeface="+mn-lt"/>
                        </a:rPr>
                        <a:t>Professional </a:t>
                      </a:r>
                      <a:r>
                        <a:rPr lang="nl-NL" sz="1200" b="0" i="0" u="none" strike="noStrike" dirty="0" err="1">
                          <a:solidFill>
                            <a:srgbClr val="000000"/>
                          </a:solidFill>
                          <a:latin typeface="+mn-lt"/>
                        </a:rPr>
                        <a:t>population</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656</a:t>
                      </a:r>
                    </a:p>
                  </a:txBody>
                  <a:tcPr marL="0" marR="0" marT="0" marB="0" anchor="b">
                    <a:lnL>
                      <a:noFill/>
                    </a:lnL>
                    <a:lnR>
                      <a:noFill/>
                    </a:lnR>
                    <a:lnT>
                      <a:noFill/>
                    </a:lnT>
                    <a:lnB>
                      <a:noFill/>
                    </a:lnB>
                  </a:tcPr>
                </a:tc>
                <a:tc>
                  <a:txBody>
                    <a:bodyPr/>
                    <a:lstStyle/>
                    <a:p>
                      <a:pPr algn="r"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244912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l-NL" sz="1200" b="0" i="0" u="none" strike="noStrike">
                          <a:solidFill>
                            <a:srgbClr val="000000"/>
                          </a:solidFill>
                          <a:latin typeface="Calibri"/>
                        </a:rPr>
                        <a:t>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l-NL" sz="1200" b="0" i="0" u="none" strike="noStrike" dirty="0">
                          <a:solidFill>
                            <a:srgbClr val="000000"/>
                          </a:solidFill>
                          <a:latin typeface="Calibri"/>
                        </a:rPr>
                        <a:t>            58,52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236450">
                <a:tc>
                  <a:txBody>
                    <a:bodyPr/>
                    <a:lstStyle/>
                    <a:p>
                      <a:pPr algn="l" fontAlgn="b"/>
                      <a:r>
                        <a:rPr lang="nl-NL" sz="1200" b="0" i="0" u="none" strike="noStrike" dirty="0">
                          <a:solidFill>
                            <a:srgbClr val="000000"/>
                          </a:solidFill>
                          <a:latin typeface="Calibri"/>
                        </a:rPr>
                        <a:t>Non </a:t>
                      </a:r>
                      <a:r>
                        <a:rPr lang="nl-NL" sz="1200" b="0" i="0" u="none" strike="noStrike" dirty="0">
                          <a:solidFill>
                            <a:srgbClr val="000000"/>
                          </a:solidFill>
                          <a:latin typeface="+mn-lt"/>
                        </a:rPr>
                        <a:t>Professional </a:t>
                      </a:r>
                      <a:r>
                        <a:rPr lang="nl-NL" sz="1200" b="0" i="0" u="none" strike="noStrike" dirty="0" err="1">
                          <a:solidFill>
                            <a:srgbClr val="000000"/>
                          </a:solidFill>
                          <a:latin typeface="+mn-lt"/>
                        </a:rPr>
                        <a:t>population</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3074</a:t>
                      </a:r>
                    </a:p>
                  </a:txBody>
                  <a:tcPr marL="0" marR="0" marT="0" marB="0" anchor="b">
                    <a:lnL>
                      <a:noFill/>
                    </a:lnL>
                    <a:lnR>
                      <a:noFill/>
                    </a:lnR>
                    <a:lnT>
                      <a:noFill/>
                    </a:lnT>
                    <a:lnB>
                      <a:noFill/>
                    </a:lnB>
                  </a:tcPr>
                </a:tc>
                <a:tc>
                  <a:txBody>
                    <a:bodyPr/>
                    <a:lstStyle/>
                    <a:p>
                      <a:pPr algn="r"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236450">
                <a:tc>
                  <a:txBody>
                    <a:bodyPr/>
                    <a:lstStyle/>
                    <a:p>
                      <a:pPr algn="l" fontAlgn="b"/>
                      <a:r>
                        <a:rPr lang="nl-NL" sz="1200" b="0" i="0" u="none" strike="noStrike" dirty="0">
                          <a:solidFill>
                            <a:srgbClr val="000000"/>
                          </a:solidFill>
                          <a:latin typeface="Calibri"/>
                        </a:rPr>
                        <a:t>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a:t>
                      </a:r>
                    </a:p>
                  </a:txBody>
                  <a:tcPr marL="0" marR="0" marT="0" marB="0" anchor="b">
                    <a:lnL>
                      <a:noFill/>
                    </a:lnL>
                    <a:lnR>
                      <a:noFill/>
                    </a:lnR>
                    <a:lnT>
                      <a:noFill/>
                    </a:lnT>
                    <a:lnB>
                      <a:noFill/>
                    </a:lnB>
                  </a:tcPr>
                </a:tc>
                <a:tc>
                  <a:txBody>
                    <a:bodyPr/>
                    <a:lstStyle/>
                    <a:p>
                      <a:pPr algn="r" fontAlgn="b"/>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90446">
                <a:tc>
                  <a:txBody>
                    <a:bodyPr/>
                    <a:lstStyle/>
                    <a:p>
                      <a:pPr algn="l" fontAlgn="b"/>
                      <a:r>
                        <a:rPr lang="nl-NL" sz="1200" b="0" i="0" u="none" strike="noStrike" dirty="0">
                          <a:solidFill>
                            <a:srgbClr val="000000"/>
                          </a:solidFill>
                          <a:latin typeface="Calibri"/>
                        </a:rPr>
                        <a:t>Bruto </a:t>
                      </a:r>
                      <a:r>
                        <a:rPr lang="nl-NL" sz="1200" b="0" i="0" u="none" strike="noStrike" dirty="0" err="1">
                          <a:solidFill>
                            <a:srgbClr val="000000"/>
                          </a:solidFill>
                          <a:latin typeface="Calibri"/>
                        </a:rPr>
                        <a:t>labor</a:t>
                      </a:r>
                      <a:r>
                        <a:rPr lang="nl-NL" sz="1200" b="0" i="0" u="none" strike="noStrike" dirty="0">
                          <a:solidFill>
                            <a:srgbClr val="000000"/>
                          </a:solidFill>
                          <a:latin typeface="Calibri"/>
                        </a:rPr>
                        <a:t> </a:t>
                      </a:r>
                      <a:r>
                        <a:rPr lang="nl-NL" sz="1200" b="0" i="0" u="none" strike="noStrike" dirty="0" err="1">
                          <a:solidFill>
                            <a:srgbClr val="000000"/>
                          </a:solidFill>
                          <a:latin typeface="Calibri"/>
                        </a:rPr>
                        <a:t>participation</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72,09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            47,26 </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216024">
                <a:tc>
                  <a:txBody>
                    <a:bodyPr/>
                    <a:lstStyle/>
                    <a:p>
                      <a:pPr algn="l" fontAlgn="b"/>
                      <a:r>
                        <a:rPr lang="nl-NL" sz="1200" b="0" i="0" u="none" strike="noStrike" dirty="0">
                          <a:solidFill>
                            <a:srgbClr val="000000"/>
                          </a:solidFill>
                          <a:latin typeface="Calibri"/>
                        </a:rPr>
                        <a:t>Netto </a:t>
                      </a:r>
                      <a:r>
                        <a:rPr lang="nl-NL" sz="1200" b="0" i="0" u="none" strike="noStrike" dirty="0" err="1">
                          <a:solidFill>
                            <a:srgbClr val="000000"/>
                          </a:solidFill>
                          <a:latin typeface="Calibri"/>
                        </a:rPr>
                        <a:t>labor</a:t>
                      </a:r>
                      <a:r>
                        <a:rPr lang="nl-NL" sz="1200" b="0" i="0" u="none" strike="noStrike" baseline="0" dirty="0">
                          <a:solidFill>
                            <a:srgbClr val="000000"/>
                          </a:solidFill>
                          <a:latin typeface="Calibri"/>
                        </a:rPr>
                        <a:t> </a:t>
                      </a:r>
                      <a:r>
                        <a:rPr lang="nl-NL" sz="1200" b="0" i="0" u="none" strike="noStrike" dirty="0" err="1">
                          <a:solidFill>
                            <a:srgbClr val="000000"/>
                          </a:solidFill>
                          <a:latin typeface="Calibri"/>
                        </a:rPr>
                        <a:t>participation</a:t>
                      </a:r>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66,13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            43,35 </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endParaRPr lang="nl-NL"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r"/>
                      <a:endParaRPr lang="en-US" b="1" dirty="0"/>
                    </a:p>
                  </a:txBody>
                  <a:tcPr marL="0" marR="0" marT="0" marB="0" anchor="b">
                    <a:lnL>
                      <a:noFill/>
                    </a:lnL>
                    <a:lnR>
                      <a:noFill/>
                    </a:lnR>
                    <a:lnT>
                      <a:noFill/>
                    </a:lnT>
                    <a:lnB>
                      <a:noFill/>
                    </a:lnB>
                  </a:tcPr>
                </a:tc>
                <a:tc>
                  <a:txBody>
                    <a:bodyPr/>
                    <a:lstStyle/>
                    <a:p>
                      <a:pPr algn="r" fontAlgn="b"/>
                      <a:endParaRPr lang="nl-NL" sz="1200" b="0" i="0" u="none" strike="noStrike" dirty="0">
                        <a:solidFill>
                          <a:schemeClr val="bg1">
                            <a:lumMod val="65000"/>
                          </a:schemeClr>
                        </a:solidFill>
                        <a:latin typeface="Calibri"/>
                      </a:endParaRPr>
                    </a:p>
                  </a:txBody>
                  <a:tcPr marL="0" marR="0" marT="0" marB="0" anchor="b">
                    <a:lnL>
                      <a:noFill/>
                    </a:lnL>
                    <a:lnR>
                      <a:noFill/>
                    </a:lnR>
                    <a:lnT>
                      <a:noFill/>
                    </a:lnT>
                    <a:lnB>
                      <a:noFill/>
                    </a:lnB>
                  </a:tcPr>
                </a:tc>
                <a:tc>
                  <a:txBody>
                    <a:bodyPr/>
                    <a:lstStyle/>
                    <a:p>
                      <a:pPr algn="r" fontAlgn="b"/>
                      <a:r>
                        <a:rPr lang="nl-NL" sz="1400" b="1" i="0" u="none" strike="noStrike" dirty="0">
                          <a:solidFill>
                            <a:srgbClr val="000000"/>
                          </a:solidFill>
                          <a:latin typeface="Calibri"/>
                        </a:rPr>
                        <a:t>25,37%</a:t>
                      </a:r>
                    </a:p>
                  </a:txBody>
                  <a:tcPr marL="0" marR="0" marT="0" marB="0" anchor="b">
                    <a:lnL>
                      <a:noFill/>
                    </a:lnL>
                    <a:lnR>
                      <a:noFill/>
                    </a:lnR>
                    <a:lnT>
                      <a:noFill/>
                    </a:lnT>
                    <a:lnB>
                      <a:noFill/>
                    </a:lnB>
                  </a:tcPr>
                </a:tc>
                <a:extLst>
                  <a:ext uri="{0D108BD9-81ED-4DB2-BD59-A6C34878D82A}">
                    <a16:rowId xmlns:a16="http://schemas.microsoft.com/office/drawing/2014/main" val="10013"/>
                  </a:ext>
                </a:extLst>
              </a:tr>
              <a:tr h="236450">
                <a:tc>
                  <a:txBody>
                    <a:bodyPr/>
                    <a:lstStyle/>
                    <a:p>
                      <a:pPr algn="l" fontAlgn="b"/>
                      <a:r>
                        <a:rPr lang="nl-NL" sz="1200" b="0" i="0" u="none" strike="noStrike" dirty="0" err="1">
                          <a:solidFill>
                            <a:srgbClr val="000000"/>
                          </a:solidFill>
                          <a:latin typeface="+mn-lt"/>
                        </a:rPr>
                        <a:t>Jobless</a:t>
                      </a:r>
                      <a:r>
                        <a:rPr lang="nl-NL" sz="1200" b="0" i="0" u="none" strike="noStrike" dirty="0">
                          <a:solidFill>
                            <a:srgbClr val="000000"/>
                          </a:solidFill>
                          <a:latin typeface="+mn-lt"/>
                        </a:rPr>
                        <a:t> Professional </a:t>
                      </a:r>
                      <a:r>
                        <a:rPr lang="nl-NL" sz="1200" b="0" i="0" u="none" strike="noStrike" dirty="0">
                          <a:solidFill>
                            <a:srgbClr val="000000"/>
                          </a:solidFill>
                          <a:latin typeface="Calibri"/>
                        </a:rPr>
                        <a:t>percentage</a:t>
                      </a: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8,26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              5,42 </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l" fontAlgn="b"/>
                      <a:endParaRPr lang="nl-NL"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r h="123590">
                <a:tc>
                  <a:txBody>
                    <a:bodyPr/>
                    <a:lstStyle/>
                    <a:p>
                      <a:pPr algn="l" fontAlgn="b"/>
                      <a:r>
                        <a:rPr lang="nl-NL" sz="1200" b="0" i="0" u="none" strike="noStrike" dirty="0">
                          <a:solidFill>
                            <a:srgbClr val="000000"/>
                          </a:solidFill>
                          <a:latin typeface="+mn-lt"/>
                        </a:rPr>
                        <a:t>Non Professional </a:t>
                      </a:r>
                      <a:r>
                        <a:rPr lang="nl-NL" sz="1200" b="0" i="0" u="none" strike="noStrike" dirty="0" err="1">
                          <a:solidFill>
                            <a:srgbClr val="000000"/>
                          </a:solidFill>
                          <a:latin typeface="+mn-lt"/>
                        </a:rPr>
                        <a:t>population</a:t>
                      </a:r>
                      <a:endParaRPr lang="nl-NL" sz="120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nl-NL" sz="1200" b="0" i="0" u="none" strike="noStrike" dirty="0">
                          <a:solidFill>
                            <a:srgbClr val="000000"/>
                          </a:solidFill>
                          <a:latin typeface="Calibri"/>
                        </a:rPr>
                        <a:t>            27,91 </a:t>
                      </a:r>
                    </a:p>
                  </a:txBody>
                  <a:tcPr marL="0" marR="0" marT="0" marB="0" anchor="b">
                    <a:lnL>
                      <a:noFill/>
                    </a:lnL>
                    <a:lnR>
                      <a:noFill/>
                    </a:lnR>
                    <a:lnT>
                      <a:noFill/>
                    </a:lnT>
                    <a:lnB>
                      <a:noFill/>
                    </a:lnB>
                  </a:tcPr>
                </a:tc>
                <a:tc>
                  <a:txBody>
                    <a:bodyPr/>
                    <a:lstStyle/>
                    <a:p>
                      <a:pPr algn="r" fontAlgn="b"/>
                      <a:r>
                        <a:rPr lang="nl-NL" sz="1200" b="0" i="0" u="none" strike="noStrike">
                          <a:solidFill>
                            <a:srgbClr val="000000"/>
                          </a:solidFill>
                          <a:latin typeface="Calibri"/>
                        </a:rPr>
                        <a:t>            52,74 </a:t>
                      </a: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12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5"/>
                  </a:ext>
                </a:extLst>
              </a:tr>
            </a:tbl>
          </a:graphicData>
        </a:graphic>
      </p:graphicFrame>
      <p:cxnSp>
        <p:nvCxnSpPr>
          <p:cNvPr id="8" name="Rechte verbindingslijn 7"/>
          <p:cNvCxnSpPr/>
          <p:nvPr/>
        </p:nvCxnSpPr>
        <p:spPr>
          <a:xfrm>
            <a:off x="6156176" y="3573016"/>
            <a:ext cx="0" cy="288032"/>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Afgeronde rechthoek 9"/>
          <p:cNvSpPr/>
          <p:nvPr/>
        </p:nvSpPr>
        <p:spPr>
          <a:xfrm>
            <a:off x="6588224" y="4581128"/>
            <a:ext cx="1080120" cy="64807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hoek 10"/>
          <p:cNvSpPr/>
          <p:nvPr/>
        </p:nvSpPr>
        <p:spPr>
          <a:xfrm>
            <a:off x="467544" y="5373216"/>
            <a:ext cx="1944216" cy="369332"/>
          </a:xfrm>
          <a:prstGeom prst="rect">
            <a:avLst/>
          </a:prstGeom>
        </p:spPr>
        <p:txBody>
          <a:bodyPr wrap="square">
            <a:spAutoFit/>
          </a:bodyPr>
          <a:lstStyle/>
          <a:p>
            <a:pPr algn="ctr">
              <a:buNone/>
            </a:pPr>
            <a:r>
              <a:rPr lang="en-US" dirty="0">
                <a:hlinkClick r:id="rId6"/>
              </a:rPr>
              <a:t>CBS</a:t>
            </a:r>
            <a:endParaRPr lang="en-US" dirty="0"/>
          </a:p>
        </p:txBody>
      </p:sp>
      <p:sp>
        <p:nvSpPr>
          <p:cNvPr id="12" name="Tekstvak 11"/>
          <p:cNvSpPr txBox="1"/>
          <p:nvPr/>
        </p:nvSpPr>
        <p:spPr>
          <a:xfrm>
            <a:off x="1115616" y="5661248"/>
            <a:ext cx="6480720" cy="523220"/>
          </a:xfrm>
          <a:prstGeom prst="rect">
            <a:avLst/>
          </a:prstGeom>
          <a:noFill/>
        </p:spPr>
        <p:txBody>
          <a:bodyPr wrap="square" rtlCol="0">
            <a:spAutoFit/>
          </a:bodyPr>
          <a:lstStyle/>
          <a:p>
            <a:pPr algn="ctr"/>
            <a:r>
              <a:rPr lang="en-US" sz="2800" b="1" dirty="0">
                <a:solidFill>
                  <a:schemeClr val="accent1">
                    <a:lumMod val="75000"/>
                  </a:schemeClr>
                </a:solidFill>
              </a:rPr>
              <a:t>One labor produces for nearly four others</a:t>
            </a:r>
          </a:p>
        </p:txBody>
      </p:sp>
      <p:sp>
        <p:nvSpPr>
          <p:cNvPr id="21" name="Rechthoek 20"/>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5" name="Groep 16"/>
          <p:cNvGrpSpPr>
            <a:grpSpLocks noChangeAspect="1"/>
          </p:cNvGrpSpPr>
          <p:nvPr/>
        </p:nvGrpSpPr>
        <p:grpSpPr>
          <a:xfrm>
            <a:off x="7560000" y="5256000"/>
            <a:ext cx="1584000" cy="1584000"/>
            <a:chOff x="2699792" y="1916832"/>
            <a:chExt cx="4752528" cy="4716000"/>
          </a:xfrm>
        </p:grpSpPr>
        <p:sp>
          <p:nvSpPr>
            <p:cNvPr id="23" name="Ovaal 22"/>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4" name="Rechthoek 23"/>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26" name="Tekstvak 25"/>
          <p:cNvSpPr txBox="1"/>
          <p:nvPr/>
        </p:nvSpPr>
        <p:spPr>
          <a:xfrm>
            <a:off x="4716016" y="4222829"/>
            <a:ext cx="3168352" cy="984885"/>
          </a:xfrm>
          <a:prstGeom prst="rect">
            <a:avLst/>
          </a:prstGeom>
          <a:noFill/>
        </p:spPr>
        <p:txBody>
          <a:bodyPr wrap="square" rtlCol="0">
            <a:spAutoFit/>
          </a:bodyPr>
          <a:lstStyle/>
          <a:p>
            <a:pPr algn="ctr"/>
            <a:r>
              <a:rPr lang="en-US" dirty="0"/>
              <a:t>43,35% x 58,52% = 25,37%</a:t>
            </a:r>
          </a:p>
          <a:p>
            <a:pPr algn="ctr"/>
            <a:r>
              <a:rPr lang="en-US" dirty="0"/>
              <a:t>100% / 25,37% = </a:t>
            </a:r>
            <a:r>
              <a:rPr lang="en-US" sz="4000" b="1" dirty="0"/>
              <a:t>3,94</a:t>
            </a:r>
            <a:endParaRPr lang="en-US" b="1" dirty="0"/>
          </a:p>
        </p:txBody>
      </p:sp>
      <p:grpSp>
        <p:nvGrpSpPr>
          <p:cNvPr id="7" name="Groep 26"/>
          <p:cNvGrpSpPr>
            <a:grpSpLocks/>
          </p:cNvGrpSpPr>
          <p:nvPr/>
        </p:nvGrpSpPr>
        <p:grpSpPr>
          <a:xfrm rot="16200000" flipV="1">
            <a:off x="7740272" y="-711305"/>
            <a:ext cx="684000" cy="2124000"/>
            <a:chOff x="4534627" y="3212976"/>
            <a:chExt cx="1045485" cy="2304256"/>
          </a:xfrm>
        </p:grpSpPr>
        <p:sp>
          <p:nvSpPr>
            <p:cNvPr id="28" name="Rechthoek 27"/>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hoek 28"/>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5"/>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2"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3" name="Rechthoek 12"/>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hthoek 7"/>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9" name="Afbeelding 8"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1" name="Tekstvak 10"/>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Labor wish NL</a:t>
            </a:r>
          </a:p>
        </p:txBody>
      </p:sp>
      <p:sp>
        <p:nvSpPr>
          <p:cNvPr id="3" name="Tijdelijke aanduiding voor inhoud 2"/>
          <p:cNvSpPr>
            <a:spLocks noGrp="1"/>
          </p:cNvSpPr>
          <p:nvPr>
            <p:ph idx="1"/>
          </p:nvPr>
        </p:nvSpPr>
        <p:spPr/>
        <p:txBody>
          <a:bodyPr>
            <a:normAutofit/>
          </a:bodyPr>
          <a:lstStyle/>
          <a:p>
            <a:pPr>
              <a:buNone/>
            </a:pPr>
            <a:endParaRPr lang="en-US" dirty="0"/>
          </a:p>
          <a:p>
            <a:endParaRPr lang="en-US" dirty="0"/>
          </a:p>
          <a:p>
            <a:endParaRPr lang="en-US" dirty="0"/>
          </a:p>
          <a:p>
            <a:endParaRPr lang="en-US" dirty="0"/>
          </a:p>
          <a:p>
            <a:endParaRPr lang="en-US" dirty="0"/>
          </a:p>
          <a:p>
            <a:pPr>
              <a:buNone/>
            </a:pPr>
            <a:endParaRPr lang="en-US" dirty="0"/>
          </a:p>
          <a:p>
            <a:pPr>
              <a:buNone/>
            </a:pPr>
            <a:r>
              <a:rPr lang="en-US" sz="1600" dirty="0">
                <a:hlinkClick r:id="rId6"/>
              </a:rPr>
              <a:t>CBS</a:t>
            </a:r>
            <a:endParaRPr lang="en-US" sz="1600" dirty="0"/>
          </a:p>
        </p:txBody>
      </p:sp>
      <p:pic>
        <p:nvPicPr>
          <p:cNvPr id="2050" name="Picture 2"/>
          <p:cNvPicPr>
            <a:picLocks noChangeAspect="1" noChangeArrowheads="1"/>
          </p:cNvPicPr>
          <p:nvPr/>
        </p:nvPicPr>
        <p:blipFill>
          <a:blip r:embed="rId7" cstate="print"/>
          <a:srcRect/>
          <a:stretch>
            <a:fillRect/>
          </a:stretch>
        </p:blipFill>
        <p:spPr bwMode="auto">
          <a:xfrm>
            <a:off x="1115616" y="2060848"/>
            <a:ext cx="6997108" cy="3420000"/>
          </a:xfrm>
          <a:prstGeom prst="rect">
            <a:avLst/>
          </a:prstGeom>
          <a:noFill/>
          <a:ln w="9525">
            <a:noFill/>
            <a:miter lim="800000"/>
            <a:headEnd/>
            <a:tailEnd/>
          </a:ln>
        </p:spPr>
      </p:pic>
      <p:sp>
        <p:nvSpPr>
          <p:cNvPr id="5" name="Tekstvak 4"/>
          <p:cNvSpPr txBox="1"/>
          <p:nvPr/>
        </p:nvSpPr>
        <p:spPr>
          <a:xfrm>
            <a:off x="971600" y="1393612"/>
            <a:ext cx="7128792" cy="523220"/>
          </a:xfrm>
          <a:prstGeom prst="rect">
            <a:avLst/>
          </a:prstGeom>
          <a:noFill/>
        </p:spPr>
        <p:txBody>
          <a:bodyPr wrap="square" rtlCol="0">
            <a:spAutoFit/>
          </a:bodyPr>
          <a:lstStyle/>
          <a:p>
            <a:pPr algn="ctr"/>
            <a:r>
              <a:rPr lang="en-US" sz="2800" b="1" dirty="0">
                <a:solidFill>
                  <a:schemeClr val="accent1">
                    <a:lumMod val="75000"/>
                  </a:schemeClr>
                </a:solidFill>
              </a:rPr>
              <a:t>10% like to labor more, 20% like to labor less</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7"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advClick="0" advTm="2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Conclusion 2.</a:t>
            </a:r>
          </a:p>
        </p:txBody>
      </p:sp>
      <p:grpSp>
        <p:nvGrpSpPr>
          <p:cNvPr id="9"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3" name="Tijdelijke aanduiding voor inhoud 2"/>
          <p:cNvSpPr>
            <a:spLocks noGrp="1"/>
          </p:cNvSpPr>
          <p:nvPr>
            <p:ph idx="1"/>
          </p:nvPr>
        </p:nvSpPr>
        <p:spPr/>
        <p:txBody>
          <a:bodyPr/>
          <a:lstStyle/>
          <a:p>
            <a:r>
              <a:rPr lang="en-US" dirty="0"/>
              <a:t>Decoupling labor hour registration adds in total </a:t>
            </a:r>
            <a:r>
              <a:rPr lang="en-US" b="1" dirty="0">
                <a:solidFill>
                  <a:schemeClr val="accent6">
                    <a:lumMod val="75000"/>
                  </a:schemeClr>
                </a:solidFill>
              </a:rPr>
              <a:t>60% more wealth </a:t>
            </a:r>
            <a:r>
              <a:rPr lang="en-US" dirty="0"/>
              <a:t>x 4 = We are now able to rise the effective production factor to </a:t>
            </a:r>
            <a:r>
              <a:rPr lang="en-US" b="1" dirty="0">
                <a:solidFill>
                  <a:schemeClr val="accent6">
                    <a:lumMod val="75000"/>
                  </a:schemeClr>
                </a:solidFill>
              </a:rPr>
              <a:t>6,4</a:t>
            </a:r>
            <a:r>
              <a:rPr lang="en-US" dirty="0"/>
              <a:t>.</a:t>
            </a:r>
          </a:p>
          <a:p>
            <a:r>
              <a:rPr lang="en-US" dirty="0"/>
              <a:t>In The Netherlands 20% likes to labor less. This is possible.</a:t>
            </a:r>
          </a:p>
          <a:p>
            <a:r>
              <a:rPr lang="en-US" dirty="0"/>
              <a:t>In The Netherlands 10% likes to labor more. This is also possible: Decouple labor from currencies makes labor free exchangeable.</a:t>
            </a:r>
          </a:p>
        </p:txBody>
      </p:sp>
      <p:sp>
        <p:nvSpPr>
          <p:cNvPr id="4" name="Tekstvak 3"/>
          <p:cNvSpPr txBox="1"/>
          <p:nvPr/>
        </p:nvSpPr>
        <p:spPr>
          <a:xfrm>
            <a:off x="1115616" y="5733256"/>
            <a:ext cx="6480720" cy="523220"/>
          </a:xfrm>
          <a:prstGeom prst="rect">
            <a:avLst/>
          </a:prstGeom>
          <a:noFill/>
        </p:spPr>
        <p:txBody>
          <a:bodyPr wrap="square" rtlCol="0">
            <a:spAutoFit/>
          </a:bodyPr>
          <a:lstStyle/>
          <a:p>
            <a:pPr algn="ctr"/>
            <a:r>
              <a:rPr lang="en-US" sz="2800" b="1" dirty="0">
                <a:solidFill>
                  <a:schemeClr val="accent1">
                    <a:lumMod val="75000"/>
                  </a:schemeClr>
                </a:solidFill>
              </a:rPr>
              <a:t>It is that simple</a:t>
            </a:r>
          </a:p>
        </p:txBody>
      </p:sp>
      <p:sp>
        <p:nvSpPr>
          <p:cNvPr id="13" name="Rechthoek 12"/>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4" name="Groep 16"/>
          <p:cNvGrpSpPr>
            <a:grpSpLocks/>
          </p:cNvGrpSpPr>
          <p:nvPr/>
        </p:nvGrpSpPr>
        <p:grpSpPr>
          <a:xfrm rot="16200000" flipV="1">
            <a:off x="7740272" y="-711305"/>
            <a:ext cx="684000" cy="2124000"/>
            <a:chOff x="4534627" y="3212976"/>
            <a:chExt cx="1045485" cy="2304256"/>
          </a:xfrm>
        </p:grpSpPr>
        <p:sp>
          <p:nvSpPr>
            <p:cNvPr id="18" name="Rechthoek 17"/>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0" y="-27384"/>
            <a:ext cx="9144000" cy="6912768"/>
            <a:chOff x="0" y="-27384"/>
            <a:chExt cx="9144000" cy="6912768"/>
          </a:xfrm>
        </p:grpSpPr>
        <p:grpSp>
          <p:nvGrpSpPr>
            <p:cNvPr id="3" name="Groep 6"/>
            <p:cNvGrpSpPr/>
            <p:nvPr/>
          </p:nvGrpSpPr>
          <p:grpSpPr>
            <a:xfrm>
              <a:off x="0" y="-27384"/>
              <a:ext cx="9144000" cy="6885384"/>
              <a:chOff x="0" y="-27384"/>
              <a:chExt cx="9144000" cy="6885384"/>
            </a:xfrm>
          </p:grpSpPr>
          <p:pic>
            <p:nvPicPr>
              <p:cNvPr id="14"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5" name="Rechthoek 14"/>
              <p:cNvSpPr/>
              <p:nvPr/>
            </p:nvSpPr>
            <p:spPr>
              <a:xfrm>
                <a:off x="0" y="-27384"/>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hthoek 9"/>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1" name="Afbeelding 10"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3" name="Tekstvak 12"/>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aphicFrame>
        <p:nvGraphicFramePr>
          <p:cNvPr id="19" name="Grafiek 18"/>
          <p:cNvGraphicFramePr/>
          <p:nvPr/>
        </p:nvGraphicFramePr>
        <p:xfrm>
          <a:off x="683568" y="476672"/>
          <a:ext cx="7920880" cy="5688632"/>
        </p:xfrm>
        <a:graphic>
          <a:graphicData uri="http://schemas.openxmlformats.org/drawingml/2006/chart">
            <c:chart xmlns:c="http://schemas.openxmlformats.org/drawingml/2006/chart" xmlns:r="http://schemas.openxmlformats.org/officeDocument/2006/relationships" r:id="rId6"/>
          </a:graphicData>
        </a:graphic>
      </p:graphicFrame>
      <p:sp>
        <p:nvSpPr>
          <p:cNvPr id="25" name="Vrije vorm 24"/>
          <p:cNvSpPr/>
          <p:nvPr/>
        </p:nvSpPr>
        <p:spPr>
          <a:xfrm>
            <a:off x="1613064" y="867103"/>
            <a:ext cx="7567448" cy="4351283"/>
          </a:xfrm>
          <a:custGeom>
            <a:avLst/>
            <a:gdLst>
              <a:gd name="connsiteX0" fmla="*/ 0 w 7567448"/>
              <a:gd name="connsiteY0" fmla="*/ 0 h 4351283"/>
              <a:gd name="connsiteX1" fmla="*/ 2459420 w 7567448"/>
              <a:gd name="connsiteY1" fmla="*/ 3263463 h 4351283"/>
              <a:gd name="connsiteX2" fmla="*/ 7567448 w 7567448"/>
              <a:gd name="connsiteY2" fmla="*/ 4351283 h 4351283"/>
            </a:gdLst>
            <a:ahLst/>
            <a:cxnLst>
              <a:cxn ang="0">
                <a:pos x="connsiteX0" y="connsiteY0"/>
              </a:cxn>
              <a:cxn ang="0">
                <a:pos x="connsiteX1" y="connsiteY1"/>
              </a:cxn>
              <a:cxn ang="0">
                <a:pos x="connsiteX2" y="connsiteY2"/>
              </a:cxn>
            </a:cxnLst>
            <a:rect l="l" t="t" r="r" b="b"/>
            <a:pathLst>
              <a:path w="7567448" h="4351283">
                <a:moveTo>
                  <a:pt x="0" y="0"/>
                </a:moveTo>
                <a:cubicBezTo>
                  <a:pt x="599089" y="1269124"/>
                  <a:pt x="1198179" y="2538249"/>
                  <a:pt x="2459420" y="3263463"/>
                </a:cubicBezTo>
                <a:cubicBezTo>
                  <a:pt x="3720661" y="3988677"/>
                  <a:pt x="6650420" y="4330262"/>
                  <a:pt x="7567448" y="4351283"/>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kstvak 3"/>
          <p:cNvSpPr txBox="1"/>
          <p:nvPr/>
        </p:nvSpPr>
        <p:spPr>
          <a:xfrm>
            <a:off x="2123728" y="44624"/>
            <a:ext cx="4464496" cy="584775"/>
          </a:xfrm>
          <a:prstGeom prst="rect">
            <a:avLst/>
          </a:prstGeom>
          <a:noFill/>
        </p:spPr>
        <p:txBody>
          <a:bodyPr wrap="square" rtlCol="0">
            <a:spAutoFit/>
          </a:bodyPr>
          <a:lstStyle/>
          <a:p>
            <a:pPr algn="ctr"/>
            <a:r>
              <a:rPr lang="en-US" sz="3200" b="1" dirty="0"/>
              <a:t>80 and 105 year forecast</a:t>
            </a:r>
          </a:p>
        </p:txBody>
      </p:sp>
      <p:sp>
        <p:nvSpPr>
          <p:cNvPr id="5" name="Tekstvak 4"/>
          <p:cNvSpPr txBox="1"/>
          <p:nvPr/>
        </p:nvSpPr>
        <p:spPr>
          <a:xfrm rot="16200000">
            <a:off x="-740624" y="2745797"/>
            <a:ext cx="2160240" cy="646331"/>
          </a:xfrm>
          <a:prstGeom prst="rect">
            <a:avLst/>
          </a:prstGeom>
          <a:noFill/>
        </p:spPr>
        <p:txBody>
          <a:bodyPr wrap="square" rtlCol="0">
            <a:spAutoFit/>
          </a:bodyPr>
          <a:lstStyle/>
          <a:p>
            <a:pPr algn="ctr"/>
            <a:r>
              <a:rPr lang="en-US" sz="3600" b="1" dirty="0"/>
              <a:t>Factor</a:t>
            </a:r>
          </a:p>
        </p:txBody>
      </p:sp>
      <p:sp>
        <p:nvSpPr>
          <p:cNvPr id="6" name="Tekstvak 5"/>
          <p:cNvSpPr txBox="1"/>
          <p:nvPr/>
        </p:nvSpPr>
        <p:spPr>
          <a:xfrm>
            <a:off x="1691680" y="710694"/>
            <a:ext cx="6480720" cy="2739211"/>
          </a:xfrm>
          <a:prstGeom prst="rect">
            <a:avLst/>
          </a:prstGeom>
          <a:noFill/>
        </p:spPr>
        <p:txBody>
          <a:bodyPr wrap="square" rtlCol="0">
            <a:spAutoFit/>
          </a:bodyPr>
          <a:lstStyle/>
          <a:p>
            <a:pPr algn="ctr"/>
            <a:r>
              <a:rPr lang="en-US" sz="2800" b="1" dirty="0">
                <a:solidFill>
                  <a:schemeClr val="accent1">
                    <a:lumMod val="75000"/>
                  </a:schemeClr>
                </a:solidFill>
              </a:rPr>
              <a:t>Assuming 2,5% average labor inflation becomes flat to 0,0% within 25 years</a:t>
            </a:r>
          </a:p>
          <a:p>
            <a:pPr algn="ctr"/>
            <a:endParaRPr lang="en-US" sz="2800" b="1" dirty="0">
              <a:solidFill>
                <a:schemeClr val="accent1">
                  <a:lumMod val="75000"/>
                </a:schemeClr>
              </a:solidFill>
            </a:endParaRPr>
          </a:p>
          <a:p>
            <a:pPr algn="ctr"/>
            <a:endParaRPr lang="en-US" sz="3200" b="1" dirty="0">
              <a:solidFill>
                <a:schemeClr val="accent1">
                  <a:lumMod val="75000"/>
                </a:schemeClr>
              </a:solidFill>
            </a:endParaRPr>
          </a:p>
          <a:p>
            <a:pPr algn="ctr"/>
            <a:r>
              <a:rPr lang="en-US" sz="2800" b="1" dirty="0">
                <a:solidFill>
                  <a:schemeClr val="accent1">
                    <a:lumMod val="75000"/>
                  </a:schemeClr>
                </a:solidFill>
              </a:rPr>
              <a:t>Labor savings value becomes value fixed</a:t>
            </a:r>
          </a:p>
          <a:p>
            <a:pPr algn="ctr"/>
            <a:r>
              <a:rPr lang="en-US" sz="2800" b="1" dirty="0">
                <a:solidFill>
                  <a:schemeClr val="accent1">
                    <a:lumMod val="75000"/>
                  </a:schemeClr>
                </a:solidFill>
              </a:rPr>
              <a:t>In the next 105 year</a:t>
            </a:r>
          </a:p>
        </p:txBody>
      </p:sp>
      <p:sp>
        <p:nvSpPr>
          <p:cNvPr id="16" name="Rechthoek 15"/>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cxnSp>
        <p:nvCxnSpPr>
          <p:cNvPr id="17" name="Rechte verbindingslijn 16"/>
          <p:cNvCxnSpPr/>
          <p:nvPr/>
        </p:nvCxnSpPr>
        <p:spPr>
          <a:xfrm>
            <a:off x="1512528" y="5248364"/>
            <a:ext cx="7812000" cy="0"/>
          </a:xfrm>
          <a:prstGeom prst="line">
            <a:avLst/>
          </a:prstGeom>
          <a:ln w="76200">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2699792" y="4725144"/>
            <a:ext cx="1800200" cy="523220"/>
          </a:xfrm>
          <a:prstGeom prst="rect">
            <a:avLst/>
          </a:prstGeom>
          <a:noFill/>
        </p:spPr>
        <p:txBody>
          <a:bodyPr wrap="square" rtlCol="0">
            <a:spAutoFit/>
          </a:bodyPr>
          <a:lstStyle/>
          <a:p>
            <a:pPr algn="ctr"/>
            <a:r>
              <a:rPr lang="en-US" sz="2800" b="1" dirty="0">
                <a:solidFill>
                  <a:schemeClr val="accent3">
                    <a:lumMod val="50000"/>
                  </a:schemeClr>
                </a:solidFill>
              </a:rPr>
              <a:t>2120 = 1,0</a:t>
            </a:r>
          </a:p>
        </p:txBody>
      </p:sp>
      <p:sp>
        <p:nvSpPr>
          <p:cNvPr id="20" name="Tekstvak 19"/>
          <p:cNvSpPr txBox="1"/>
          <p:nvPr/>
        </p:nvSpPr>
        <p:spPr>
          <a:xfrm>
            <a:off x="7020272" y="4437112"/>
            <a:ext cx="2232248" cy="523220"/>
          </a:xfrm>
          <a:prstGeom prst="rect">
            <a:avLst/>
          </a:prstGeom>
          <a:noFill/>
        </p:spPr>
        <p:txBody>
          <a:bodyPr wrap="square" rtlCol="0">
            <a:spAutoFit/>
          </a:bodyPr>
          <a:lstStyle/>
          <a:p>
            <a:pPr algn="ctr"/>
            <a:r>
              <a:rPr lang="en-US" sz="2800" b="1" dirty="0">
                <a:solidFill>
                  <a:schemeClr val="accent3">
                    <a:lumMod val="50000"/>
                  </a:schemeClr>
                </a:solidFill>
              </a:rPr>
              <a:t>2096= 1,35</a:t>
            </a:r>
          </a:p>
        </p:txBody>
      </p:sp>
      <p:grpSp>
        <p:nvGrpSpPr>
          <p:cNvPr id="7" name="Groep 16"/>
          <p:cNvGrpSpPr>
            <a:grpSpLocks noChangeAspect="1"/>
          </p:cNvGrpSpPr>
          <p:nvPr/>
        </p:nvGrpSpPr>
        <p:grpSpPr>
          <a:xfrm>
            <a:off x="7560000" y="5256000"/>
            <a:ext cx="1584000" cy="1584000"/>
            <a:chOff x="2699792" y="1916832"/>
            <a:chExt cx="4752528" cy="4716000"/>
          </a:xfrm>
        </p:grpSpPr>
        <p:sp>
          <p:nvSpPr>
            <p:cNvPr id="22" name="Ovaal 21"/>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3" name="Rechthoek 22"/>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8" name="Groep 23"/>
          <p:cNvGrpSpPr>
            <a:grpSpLocks/>
          </p:cNvGrpSpPr>
          <p:nvPr/>
        </p:nvGrpSpPr>
        <p:grpSpPr>
          <a:xfrm rot="16200000" flipV="1">
            <a:off x="7740272" y="-711305"/>
            <a:ext cx="684000" cy="2124000"/>
            <a:chOff x="4534627" y="3212976"/>
            <a:chExt cx="1045485" cy="2304256"/>
          </a:xfrm>
        </p:grpSpPr>
        <p:sp>
          <p:nvSpPr>
            <p:cNvPr id="26" name="Rechthoek 25"/>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hoek 26"/>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0" y="-18029"/>
            <a:ext cx="9144000" cy="6903413"/>
            <a:chOff x="0" y="-18029"/>
            <a:chExt cx="9144000" cy="6903413"/>
          </a:xfrm>
        </p:grpSpPr>
        <p:grpSp>
          <p:nvGrpSpPr>
            <p:cNvPr id="4" name="Groep 6"/>
            <p:cNvGrpSpPr/>
            <p:nvPr/>
          </p:nvGrpSpPr>
          <p:grpSpPr>
            <a:xfrm>
              <a:off x="0" y="-18029"/>
              <a:ext cx="9144000" cy="6876029"/>
              <a:chOff x="0" y="-18029"/>
              <a:chExt cx="9144000" cy="6876029"/>
            </a:xfrm>
          </p:grpSpPr>
          <p:pic>
            <p:nvPicPr>
              <p:cNvPr id="14"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5" name="Rechthoek 14"/>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hthoek 9"/>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1" name="Afbeelding 10"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3" name="Tekstvak 12"/>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6" name="Vrije vorm 25"/>
          <p:cNvSpPr/>
          <p:nvPr/>
        </p:nvSpPr>
        <p:spPr>
          <a:xfrm>
            <a:off x="4130566" y="2057400"/>
            <a:ext cx="407275" cy="291662"/>
          </a:xfrm>
          <a:custGeom>
            <a:avLst/>
            <a:gdLst>
              <a:gd name="connsiteX0" fmla="*/ 0 w 407275"/>
              <a:gd name="connsiteY0" fmla="*/ 291662 h 291662"/>
              <a:gd name="connsiteX1" fmla="*/ 204951 w 407275"/>
              <a:gd name="connsiteY1" fmla="*/ 39414 h 291662"/>
              <a:gd name="connsiteX2" fmla="*/ 378372 w 407275"/>
              <a:gd name="connsiteY2" fmla="*/ 55179 h 291662"/>
              <a:gd name="connsiteX3" fmla="*/ 378372 w 407275"/>
              <a:gd name="connsiteY3" fmla="*/ 23648 h 291662"/>
            </a:gdLst>
            <a:ahLst/>
            <a:cxnLst>
              <a:cxn ang="0">
                <a:pos x="connsiteX0" y="connsiteY0"/>
              </a:cxn>
              <a:cxn ang="0">
                <a:pos x="connsiteX1" y="connsiteY1"/>
              </a:cxn>
              <a:cxn ang="0">
                <a:pos x="connsiteX2" y="connsiteY2"/>
              </a:cxn>
              <a:cxn ang="0">
                <a:pos x="connsiteX3" y="connsiteY3"/>
              </a:cxn>
            </a:cxnLst>
            <a:rect l="l" t="t" r="r" b="b"/>
            <a:pathLst>
              <a:path w="407275" h="291662">
                <a:moveTo>
                  <a:pt x="0" y="291662"/>
                </a:moveTo>
                <a:cubicBezTo>
                  <a:pt x="70944" y="185245"/>
                  <a:pt x="141889" y="78828"/>
                  <a:pt x="204951" y="39414"/>
                </a:cubicBezTo>
                <a:cubicBezTo>
                  <a:pt x="268013" y="0"/>
                  <a:pt x="349469" y="57807"/>
                  <a:pt x="378372" y="55179"/>
                </a:cubicBezTo>
                <a:cubicBezTo>
                  <a:pt x="407275" y="52551"/>
                  <a:pt x="341586" y="5255"/>
                  <a:pt x="378372" y="2364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aphicFrame>
        <p:nvGraphicFramePr>
          <p:cNvPr id="19" name="Grafiek 18"/>
          <p:cNvGraphicFramePr/>
          <p:nvPr/>
        </p:nvGraphicFramePr>
        <p:xfrm>
          <a:off x="4355976" y="1844824"/>
          <a:ext cx="3036257" cy="2951968"/>
        </p:xfrm>
        <a:graphic>
          <a:graphicData uri="http://schemas.openxmlformats.org/drawingml/2006/chart">
            <c:chart xmlns:c="http://schemas.openxmlformats.org/drawingml/2006/chart" xmlns:r="http://schemas.openxmlformats.org/officeDocument/2006/relationships" r:id="rId6"/>
          </a:graphicData>
        </a:graphic>
      </p:graphicFrame>
      <p:sp>
        <p:nvSpPr>
          <p:cNvPr id="29" name="Vrije vorm 28"/>
          <p:cNvSpPr/>
          <p:nvPr/>
        </p:nvSpPr>
        <p:spPr>
          <a:xfrm>
            <a:off x="3373821" y="2041634"/>
            <a:ext cx="4240924" cy="1897118"/>
          </a:xfrm>
          <a:custGeom>
            <a:avLst/>
            <a:gdLst>
              <a:gd name="connsiteX0" fmla="*/ 0 w 4240924"/>
              <a:gd name="connsiteY0" fmla="*/ 827690 h 1897118"/>
              <a:gd name="connsiteX1" fmla="*/ 756745 w 4240924"/>
              <a:gd name="connsiteY1" fmla="*/ 323194 h 1897118"/>
              <a:gd name="connsiteX2" fmla="*/ 1040524 w 4240924"/>
              <a:gd name="connsiteY2" fmla="*/ 55180 h 1897118"/>
              <a:gd name="connsiteX3" fmla="*/ 1213945 w 4240924"/>
              <a:gd name="connsiteY3" fmla="*/ 197069 h 1897118"/>
              <a:gd name="connsiteX4" fmla="*/ 1797269 w 4240924"/>
              <a:gd name="connsiteY4" fmla="*/ 1237594 h 1897118"/>
              <a:gd name="connsiteX5" fmla="*/ 3137338 w 4240924"/>
              <a:gd name="connsiteY5" fmla="*/ 1789387 h 1897118"/>
              <a:gd name="connsiteX6" fmla="*/ 4240924 w 4240924"/>
              <a:gd name="connsiteY6" fmla="*/ 1883980 h 189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0924" h="1897118">
                <a:moveTo>
                  <a:pt x="0" y="827690"/>
                </a:moveTo>
                <a:cubicBezTo>
                  <a:pt x="291662" y="639818"/>
                  <a:pt x="583325" y="451946"/>
                  <a:pt x="756745" y="323194"/>
                </a:cubicBezTo>
                <a:cubicBezTo>
                  <a:pt x="930165" y="194442"/>
                  <a:pt x="964324" y="76201"/>
                  <a:pt x="1040524" y="55180"/>
                </a:cubicBezTo>
                <a:cubicBezTo>
                  <a:pt x="1116724" y="34159"/>
                  <a:pt x="1087821" y="0"/>
                  <a:pt x="1213945" y="197069"/>
                </a:cubicBezTo>
                <a:cubicBezTo>
                  <a:pt x="1340069" y="394138"/>
                  <a:pt x="1476704" y="972208"/>
                  <a:pt x="1797269" y="1237594"/>
                </a:cubicBezTo>
                <a:cubicBezTo>
                  <a:pt x="2117834" y="1502980"/>
                  <a:pt x="2730062" y="1681656"/>
                  <a:pt x="3137338" y="1789387"/>
                </a:cubicBezTo>
                <a:cubicBezTo>
                  <a:pt x="3544614" y="1897118"/>
                  <a:pt x="3959772" y="1886608"/>
                  <a:pt x="4240924" y="1883980"/>
                </a:cubicBezTo>
              </a:path>
            </a:pathLst>
          </a:custGeom>
          <a:ln w="28575">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Groep 16"/>
          <p:cNvGrpSpPr/>
          <p:nvPr/>
        </p:nvGrpSpPr>
        <p:grpSpPr>
          <a:xfrm>
            <a:off x="-36511" y="1341176"/>
            <a:ext cx="4351952" cy="3393854"/>
            <a:chOff x="-214190" y="260648"/>
            <a:chExt cx="8746630" cy="5760640"/>
          </a:xfrm>
        </p:grpSpPr>
        <p:graphicFrame>
          <p:nvGraphicFramePr>
            <p:cNvPr id="3" name="Grafiek 2"/>
            <p:cNvGraphicFramePr/>
            <p:nvPr/>
          </p:nvGraphicFramePr>
          <p:xfrm>
            <a:off x="467544" y="260648"/>
            <a:ext cx="8064896" cy="5760640"/>
          </p:xfrm>
          <a:graphic>
            <a:graphicData uri="http://schemas.openxmlformats.org/drawingml/2006/chart">
              <c:chart xmlns:c="http://schemas.openxmlformats.org/drawingml/2006/chart" xmlns:r="http://schemas.openxmlformats.org/officeDocument/2006/relationships" r:id="rId7"/>
            </a:graphicData>
          </a:graphic>
        </p:graphicFrame>
        <p:sp>
          <p:nvSpPr>
            <p:cNvPr id="5" name="Tekstvak 4"/>
            <p:cNvSpPr txBox="1"/>
            <p:nvPr/>
          </p:nvSpPr>
          <p:spPr>
            <a:xfrm rot="16200000">
              <a:off x="-1094255" y="2868905"/>
              <a:ext cx="2160240" cy="400110"/>
            </a:xfrm>
            <a:prstGeom prst="rect">
              <a:avLst/>
            </a:prstGeom>
            <a:noFill/>
          </p:spPr>
          <p:txBody>
            <a:bodyPr wrap="square" rtlCol="0">
              <a:spAutoFit/>
            </a:bodyPr>
            <a:lstStyle/>
            <a:p>
              <a:pPr algn="ctr"/>
              <a:r>
                <a:rPr lang="en-US" sz="2000" b="1" dirty="0"/>
                <a:t>Factor</a:t>
              </a:r>
            </a:p>
          </p:txBody>
        </p:sp>
        <p:sp>
          <p:nvSpPr>
            <p:cNvPr id="7" name="Vrije vorm 6"/>
            <p:cNvSpPr/>
            <p:nvPr/>
          </p:nvSpPr>
          <p:spPr>
            <a:xfrm>
              <a:off x="2101373" y="1910183"/>
              <a:ext cx="6222396" cy="1649848"/>
            </a:xfrm>
            <a:custGeom>
              <a:avLst/>
              <a:gdLst>
                <a:gd name="connsiteX0" fmla="*/ 0 w 7091083"/>
                <a:gd name="connsiteY0" fmla="*/ 1550894 h 2171700"/>
                <a:gd name="connsiteX1" fmla="*/ 2944906 w 7091083"/>
                <a:gd name="connsiteY1" fmla="*/ 986118 h 2171700"/>
                <a:gd name="connsiteX2" fmla="*/ 4128247 w 7091083"/>
                <a:gd name="connsiteY2" fmla="*/ 2142565 h 2171700"/>
                <a:gd name="connsiteX3" fmla="*/ 5325035 w 7091083"/>
                <a:gd name="connsiteY3" fmla="*/ 1160930 h 2171700"/>
                <a:gd name="connsiteX4" fmla="*/ 6844553 w 7091083"/>
                <a:gd name="connsiteY4" fmla="*/ 165847 h 2171700"/>
                <a:gd name="connsiteX5" fmla="*/ 6804212 w 7091083"/>
                <a:gd name="connsiteY5" fmla="*/ 165847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1083" h="2171700">
                  <a:moveTo>
                    <a:pt x="0" y="1550894"/>
                  </a:moveTo>
                  <a:cubicBezTo>
                    <a:pt x="1128432" y="1219200"/>
                    <a:pt x="2256865" y="887506"/>
                    <a:pt x="2944906" y="986118"/>
                  </a:cubicBezTo>
                  <a:cubicBezTo>
                    <a:pt x="3632947" y="1084730"/>
                    <a:pt x="3731559" y="2113430"/>
                    <a:pt x="4128247" y="2142565"/>
                  </a:cubicBezTo>
                  <a:cubicBezTo>
                    <a:pt x="4524935" y="2171700"/>
                    <a:pt x="4872317" y="1490383"/>
                    <a:pt x="5325035" y="1160930"/>
                  </a:cubicBezTo>
                  <a:cubicBezTo>
                    <a:pt x="5777753" y="831477"/>
                    <a:pt x="6598024" y="331694"/>
                    <a:pt x="6844553" y="165847"/>
                  </a:cubicBezTo>
                  <a:cubicBezTo>
                    <a:pt x="7091083" y="0"/>
                    <a:pt x="6804212" y="165847"/>
                    <a:pt x="6804212" y="165847"/>
                  </a:cubicBezTo>
                </a:path>
              </a:pathLst>
            </a:custGeom>
            <a:noFill/>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Tekstvak 20"/>
          <p:cNvSpPr txBox="1"/>
          <p:nvPr/>
        </p:nvSpPr>
        <p:spPr>
          <a:xfrm>
            <a:off x="4259163" y="1412776"/>
            <a:ext cx="3337173" cy="430887"/>
          </a:xfrm>
          <a:prstGeom prst="rect">
            <a:avLst/>
          </a:prstGeom>
          <a:noFill/>
        </p:spPr>
        <p:txBody>
          <a:bodyPr wrap="square" rtlCol="0">
            <a:spAutoFit/>
          </a:bodyPr>
          <a:lstStyle/>
          <a:p>
            <a:pPr algn="ctr"/>
            <a:r>
              <a:rPr lang="en-US" sz="2200" b="1" dirty="0"/>
              <a:t>80 and 100 year forecast</a:t>
            </a:r>
          </a:p>
        </p:txBody>
      </p:sp>
      <p:cxnSp>
        <p:nvCxnSpPr>
          <p:cNvPr id="23" name="Rechte verbindingslijn 22"/>
          <p:cNvCxnSpPr/>
          <p:nvPr/>
        </p:nvCxnSpPr>
        <p:spPr>
          <a:xfrm>
            <a:off x="1044352" y="3933056"/>
            <a:ext cx="6696000" cy="0"/>
          </a:xfrm>
          <a:prstGeom prst="line">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7164288" y="3985900"/>
            <a:ext cx="2050566" cy="523220"/>
          </a:xfrm>
          <a:prstGeom prst="rect">
            <a:avLst/>
          </a:prstGeom>
          <a:noFill/>
        </p:spPr>
        <p:txBody>
          <a:bodyPr wrap="square" rtlCol="0">
            <a:spAutoFit/>
          </a:bodyPr>
          <a:lstStyle/>
          <a:p>
            <a:pPr algn="ctr"/>
            <a:r>
              <a:rPr lang="en-US" sz="2800" b="1" dirty="0">
                <a:solidFill>
                  <a:schemeClr val="accent3">
                    <a:lumMod val="50000"/>
                  </a:schemeClr>
                </a:solidFill>
              </a:rPr>
              <a:t>&gt;2120 = 1,0</a:t>
            </a:r>
          </a:p>
        </p:txBody>
      </p:sp>
      <p:sp>
        <p:nvSpPr>
          <p:cNvPr id="25" name="Tekstvak 24"/>
          <p:cNvSpPr txBox="1"/>
          <p:nvPr/>
        </p:nvSpPr>
        <p:spPr>
          <a:xfrm>
            <a:off x="6338339" y="3193812"/>
            <a:ext cx="1978077" cy="523220"/>
          </a:xfrm>
          <a:prstGeom prst="rect">
            <a:avLst/>
          </a:prstGeom>
          <a:noFill/>
        </p:spPr>
        <p:txBody>
          <a:bodyPr wrap="square" rtlCol="0">
            <a:spAutoFit/>
          </a:bodyPr>
          <a:lstStyle/>
          <a:p>
            <a:pPr algn="ctr"/>
            <a:r>
              <a:rPr lang="en-US" sz="2800" b="1" dirty="0">
                <a:solidFill>
                  <a:schemeClr val="accent3">
                    <a:lumMod val="50000"/>
                  </a:schemeClr>
                </a:solidFill>
              </a:rPr>
              <a:t>2096 = 1,35</a:t>
            </a:r>
          </a:p>
        </p:txBody>
      </p:sp>
      <p:sp>
        <p:nvSpPr>
          <p:cNvPr id="30" name="Tekstvak 29"/>
          <p:cNvSpPr txBox="1"/>
          <p:nvPr/>
        </p:nvSpPr>
        <p:spPr>
          <a:xfrm>
            <a:off x="1331640" y="4849996"/>
            <a:ext cx="5976664" cy="523220"/>
          </a:xfrm>
          <a:prstGeom prst="rect">
            <a:avLst/>
          </a:prstGeom>
          <a:noFill/>
        </p:spPr>
        <p:txBody>
          <a:bodyPr wrap="square" rtlCol="0">
            <a:spAutoFit/>
          </a:bodyPr>
          <a:lstStyle/>
          <a:p>
            <a:pPr algn="ctr"/>
            <a:r>
              <a:rPr lang="en-US" sz="2800" b="1" dirty="0">
                <a:solidFill>
                  <a:schemeClr val="accent3">
                    <a:lumMod val="50000"/>
                  </a:schemeClr>
                </a:solidFill>
              </a:rPr>
              <a:t>36 year                        105 year</a:t>
            </a:r>
          </a:p>
        </p:txBody>
      </p:sp>
      <p:sp>
        <p:nvSpPr>
          <p:cNvPr id="34" name="Rechthoek 33"/>
          <p:cNvSpPr/>
          <p:nvPr/>
        </p:nvSpPr>
        <p:spPr>
          <a:xfrm>
            <a:off x="972352" y="5355216"/>
            <a:ext cx="6768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hoek 34"/>
          <p:cNvSpPr/>
          <p:nvPr/>
        </p:nvSpPr>
        <p:spPr>
          <a:xfrm rot="5400000">
            <a:off x="4382752" y="5382232"/>
            <a:ext cx="25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hoek 35"/>
          <p:cNvSpPr/>
          <p:nvPr/>
        </p:nvSpPr>
        <p:spPr>
          <a:xfrm rot="5400000">
            <a:off x="7533343" y="5382232"/>
            <a:ext cx="25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hoek 36"/>
          <p:cNvSpPr/>
          <p:nvPr/>
        </p:nvSpPr>
        <p:spPr>
          <a:xfrm rot="5400000">
            <a:off x="998616" y="5382232"/>
            <a:ext cx="25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el 1"/>
          <p:cNvSpPr>
            <a:spLocks noGrp="1"/>
          </p:cNvSpPr>
          <p:nvPr>
            <p:ph type="title"/>
          </p:nvPr>
        </p:nvSpPr>
        <p:spPr>
          <a:xfrm>
            <a:off x="457200" y="274638"/>
            <a:ext cx="8229600" cy="1143000"/>
          </a:xfrm>
        </p:spPr>
        <p:txBody>
          <a:bodyPr/>
          <a:lstStyle/>
          <a:p>
            <a:r>
              <a:rPr lang="en-US" dirty="0"/>
              <a:t>Conclusion 3.</a:t>
            </a:r>
          </a:p>
        </p:txBody>
      </p:sp>
      <p:sp>
        <p:nvSpPr>
          <p:cNvPr id="39" name="Tekstvak 38"/>
          <p:cNvSpPr txBox="1"/>
          <p:nvPr/>
        </p:nvSpPr>
        <p:spPr>
          <a:xfrm>
            <a:off x="1043608" y="5517232"/>
            <a:ext cx="6480720" cy="523220"/>
          </a:xfrm>
          <a:prstGeom prst="rect">
            <a:avLst/>
          </a:prstGeom>
          <a:noFill/>
        </p:spPr>
        <p:txBody>
          <a:bodyPr wrap="square" rtlCol="0">
            <a:spAutoFit/>
          </a:bodyPr>
          <a:lstStyle/>
          <a:p>
            <a:pPr algn="ctr"/>
            <a:r>
              <a:rPr lang="en-US" sz="2800" b="1" dirty="0">
                <a:solidFill>
                  <a:schemeClr val="accent1">
                    <a:lumMod val="75000"/>
                  </a:schemeClr>
                </a:solidFill>
              </a:rPr>
              <a:t>From labor value inflation to stabilization</a:t>
            </a:r>
          </a:p>
        </p:txBody>
      </p:sp>
      <p:sp>
        <p:nvSpPr>
          <p:cNvPr id="31" name="Rechthoek 30"/>
          <p:cNvSpPr/>
          <p:nvPr/>
        </p:nvSpPr>
        <p:spPr>
          <a:xfrm rot="5400000">
            <a:off x="4887056" y="3167952"/>
            <a:ext cx="360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hoek 31"/>
          <p:cNvSpPr/>
          <p:nvPr/>
        </p:nvSpPr>
        <p:spPr>
          <a:xfrm rot="5400000">
            <a:off x="5553128" y="3600040"/>
            <a:ext cx="360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JL-OMHOOG 32"/>
          <p:cNvSpPr/>
          <p:nvPr/>
        </p:nvSpPr>
        <p:spPr>
          <a:xfrm rot="13380000">
            <a:off x="5317785" y="2621282"/>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JL-OMHOOG 39"/>
          <p:cNvSpPr/>
          <p:nvPr/>
        </p:nvSpPr>
        <p:spPr>
          <a:xfrm rot="13380000">
            <a:off x="5893849" y="3053330"/>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kstvak 40"/>
          <p:cNvSpPr txBox="1"/>
          <p:nvPr/>
        </p:nvSpPr>
        <p:spPr>
          <a:xfrm>
            <a:off x="5643736" y="2348880"/>
            <a:ext cx="3392760" cy="523220"/>
          </a:xfrm>
          <a:prstGeom prst="rect">
            <a:avLst/>
          </a:prstGeom>
          <a:noFill/>
        </p:spPr>
        <p:txBody>
          <a:bodyPr wrap="square" rtlCol="0">
            <a:spAutoFit/>
          </a:bodyPr>
          <a:lstStyle/>
          <a:p>
            <a:pPr algn="ctr"/>
            <a:r>
              <a:rPr lang="en-US" sz="2800" b="1" dirty="0">
                <a:solidFill>
                  <a:schemeClr val="accent1">
                    <a:lumMod val="75000"/>
                  </a:schemeClr>
                </a:solidFill>
              </a:rPr>
              <a:t>50% recovery at 2030</a:t>
            </a:r>
          </a:p>
        </p:txBody>
      </p:sp>
      <p:sp>
        <p:nvSpPr>
          <p:cNvPr id="42" name="Tekstvak 41"/>
          <p:cNvSpPr txBox="1"/>
          <p:nvPr/>
        </p:nvSpPr>
        <p:spPr>
          <a:xfrm>
            <a:off x="6112296" y="2761764"/>
            <a:ext cx="2996208" cy="523220"/>
          </a:xfrm>
          <a:prstGeom prst="rect">
            <a:avLst/>
          </a:prstGeom>
          <a:noFill/>
        </p:spPr>
        <p:txBody>
          <a:bodyPr wrap="square" rtlCol="0">
            <a:spAutoFit/>
          </a:bodyPr>
          <a:lstStyle/>
          <a:p>
            <a:pPr algn="ctr"/>
            <a:r>
              <a:rPr lang="en-US" sz="2800" b="1" dirty="0">
                <a:solidFill>
                  <a:schemeClr val="accent1">
                    <a:lumMod val="75000"/>
                  </a:schemeClr>
                </a:solidFill>
              </a:rPr>
              <a:t>80% reco. at 2050</a:t>
            </a:r>
          </a:p>
        </p:txBody>
      </p:sp>
      <p:grpSp>
        <p:nvGrpSpPr>
          <p:cNvPr id="8" name="Groep 16"/>
          <p:cNvGrpSpPr>
            <a:grpSpLocks noChangeAspect="1"/>
          </p:cNvGrpSpPr>
          <p:nvPr/>
        </p:nvGrpSpPr>
        <p:grpSpPr>
          <a:xfrm>
            <a:off x="7560000" y="5256000"/>
            <a:ext cx="1584000" cy="1584000"/>
            <a:chOff x="2699792" y="1916832"/>
            <a:chExt cx="4752528" cy="4716000"/>
          </a:xfrm>
        </p:grpSpPr>
        <p:sp>
          <p:nvSpPr>
            <p:cNvPr id="44" name="Ovaal 43"/>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45" name="Rechthoek 44"/>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43" name="Groep 42"/>
          <p:cNvGrpSpPr/>
          <p:nvPr/>
        </p:nvGrpSpPr>
        <p:grpSpPr>
          <a:xfrm>
            <a:off x="7020272" y="0"/>
            <a:ext cx="2137380" cy="692695"/>
            <a:chOff x="7020272" y="0"/>
            <a:chExt cx="2137380" cy="692695"/>
          </a:xfrm>
        </p:grpSpPr>
        <p:sp>
          <p:nvSpPr>
            <p:cNvPr id="16" name="Rechthoek 15"/>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9" name="Groep 45"/>
            <p:cNvGrpSpPr>
              <a:grpSpLocks/>
            </p:cNvGrpSpPr>
            <p:nvPr/>
          </p:nvGrpSpPr>
          <p:grpSpPr>
            <a:xfrm rot="16200000" flipV="1">
              <a:off x="7740272" y="-711305"/>
              <a:ext cx="684000" cy="2124000"/>
              <a:chOff x="4534627" y="3212976"/>
              <a:chExt cx="1045485" cy="2304256"/>
            </a:xfrm>
          </p:grpSpPr>
          <p:sp>
            <p:nvSpPr>
              <p:cNvPr id="47" name="Rechthoek 46"/>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hthoek 47"/>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advTm="2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18"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t>Impact from currency free labor</a:t>
            </a:r>
          </a:p>
        </p:txBody>
      </p:sp>
      <p:sp>
        <p:nvSpPr>
          <p:cNvPr id="3" name="Tijdelijke aanduiding voor inhoud 2"/>
          <p:cNvSpPr>
            <a:spLocks noGrp="1"/>
          </p:cNvSpPr>
          <p:nvPr>
            <p:ph idx="1"/>
          </p:nvPr>
        </p:nvSpPr>
        <p:spPr/>
        <p:txBody>
          <a:bodyPr/>
          <a:lstStyle/>
          <a:p>
            <a:r>
              <a:rPr lang="en-US" dirty="0"/>
              <a:t>People can start to exchange labor, also when they can not pay money for it: </a:t>
            </a:r>
            <a:r>
              <a:rPr lang="en-US" dirty="0">
                <a:solidFill>
                  <a:schemeClr val="accent6">
                    <a:lumMod val="75000"/>
                  </a:schemeClr>
                </a:solidFill>
              </a:rPr>
              <a:t>They can pay  with labor in exchange – accounted on an digital individual ledger.</a:t>
            </a:r>
          </a:p>
          <a:p>
            <a:r>
              <a:rPr lang="en-US" dirty="0"/>
              <a:t>This will regenerate local wealth.</a:t>
            </a:r>
          </a:p>
        </p:txBody>
      </p:sp>
      <p:sp>
        <p:nvSpPr>
          <p:cNvPr id="13" name="Tekstvak 12"/>
          <p:cNvSpPr txBox="1"/>
          <p:nvPr/>
        </p:nvSpPr>
        <p:spPr>
          <a:xfrm>
            <a:off x="1115616" y="4869160"/>
            <a:ext cx="6480720" cy="954107"/>
          </a:xfrm>
          <a:prstGeom prst="rect">
            <a:avLst/>
          </a:prstGeom>
          <a:noFill/>
        </p:spPr>
        <p:txBody>
          <a:bodyPr wrap="square" rtlCol="0">
            <a:spAutoFit/>
          </a:bodyPr>
          <a:lstStyle/>
          <a:p>
            <a:pPr algn="ctr"/>
            <a:r>
              <a:rPr lang="en-US" sz="2800" b="1" dirty="0">
                <a:solidFill>
                  <a:schemeClr val="accent1">
                    <a:lumMod val="75000"/>
                  </a:schemeClr>
                </a:solidFill>
              </a:rPr>
              <a:t>Setting for instance an age related maximum deficit level.</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5"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advClick="0" advTm="2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2"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3"/>
                </a:rPr>
                <a:t>worldsustainabilityfund.nl</a:t>
              </a:r>
              <a:endParaRPr lang="en-US" sz="2400" dirty="0"/>
            </a:p>
          </p:txBody>
        </p:sp>
        <p:pic>
          <p:nvPicPr>
            <p:cNvPr id="8" name="Afbeelding 7" descr="logo330x300.png"/>
            <p:cNvPicPr>
              <a:picLocks noChangeAspect="1"/>
            </p:cNvPicPr>
            <p:nvPr/>
          </p:nvPicPr>
          <p:blipFill>
            <a:blip r:embed="rId4"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6"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t>Impact from Currency Free Labor</a:t>
            </a:r>
          </a:p>
        </p:txBody>
      </p:sp>
      <p:sp>
        <p:nvSpPr>
          <p:cNvPr id="3" name="Tijdelijke aanduiding voor inhoud 2"/>
          <p:cNvSpPr>
            <a:spLocks noGrp="1"/>
          </p:cNvSpPr>
          <p:nvPr>
            <p:ph idx="1"/>
          </p:nvPr>
        </p:nvSpPr>
        <p:spPr/>
        <p:txBody>
          <a:bodyPr/>
          <a:lstStyle/>
          <a:p>
            <a:r>
              <a:rPr lang="en-US" dirty="0"/>
              <a:t>People can start to exchange labor, also when they can not pay money for it: </a:t>
            </a:r>
            <a:r>
              <a:rPr lang="en-US" dirty="0">
                <a:solidFill>
                  <a:schemeClr val="accent6">
                    <a:lumMod val="75000"/>
                  </a:schemeClr>
                </a:solidFill>
              </a:rPr>
              <a:t>They can pay  with labor in exchange – accounted on an digital individual ledger.</a:t>
            </a:r>
          </a:p>
          <a:p>
            <a:r>
              <a:rPr lang="en-US" dirty="0"/>
              <a:t>This will regenerate local wealth.</a:t>
            </a:r>
          </a:p>
        </p:txBody>
      </p:sp>
      <p:sp>
        <p:nvSpPr>
          <p:cNvPr id="13" name="Tekstvak 12"/>
          <p:cNvSpPr txBox="1"/>
          <p:nvPr/>
        </p:nvSpPr>
        <p:spPr>
          <a:xfrm>
            <a:off x="1115616" y="4869160"/>
            <a:ext cx="6480720" cy="954107"/>
          </a:xfrm>
          <a:prstGeom prst="rect">
            <a:avLst/>
          </a:prstGeom>
          <a:noFill/>
        </p:spPr>
        <p:txBody>
          <a:bodyPr wrap="square" rtlCol="0">
            <a:spAutoFit/>
          </a:bodyPr>
          <a:lstStyle/>
          <a:p>
            <a:pPr algn="ctr"/>
            <a:r>
              <a:rPr lang="en-US" sz="2800" b="1" dirty="0">
                <a:solidFill>
                  <a:schemeClr val="accent1">
                    <a:lumMod val="75000"/>
                  </a:schemeClr>
                </a:solidFill>
              </a:rPr>
              <a:t>Setting for instance an age related maximum deficit level.</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9"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2050" name="Picture 2">
            <a:hlinkClick r:id="rId5"/>
          </p:cNvPr>
          <p:cNvPicPr>
            <a:picLocks noChangeAspect="1" noChangeArrowheads="1"/>
          </p:cNvPicPr>
          <p:nvPr/>
        </p:nvPicPr>
        <p:blipFill>
          <a:blip r:embed="rId6" cstate="print"/>
          <a:srcRect/>
          <a:stretch>
            <a:fillRect/>
          </a:stretch>
        </p:blipFill>
        <p:spPr bwMode="auto">
          <a:xfrm>
            <a:off x="1223963" y="814388"/>
            <a:ext cx="6696075" cy="5229225"/>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0" y="0"/>
            <a:ext cx="9144000" cy="6903413"/>
            <a:chOff x="0" y="-18029"/>
            <a:chExt cx="9144000" cy="6903413"/>
          </a:xfrm>
        </p:grpSpPr>
        <p:grpSp>
          <p:nvGrpSpPr>
            <p:cNvPr id="12" name="Groep 6"/>
            <p:cNvGrpSpPr/>
            <p:nvPr/>
          </p:nvGrpSpPr>
          <p:grpSpPr>
            <a:xfrm>
              <a:off x="0" y="-18029"/>
              <a:ext cx="9144000" cy="6876029"/>
              <a:chOff x="0" y="-18029"/>
              <a:chExt cx="9144000" cy="6876029"/>
            </a:xfrm>
          </p:grpSpPr>
          <p:pic>
            <p:nvPicPr>
              <p:cNvPr id="17"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8" name="Rechthoek 17"/>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hthoek 12"/>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4" name="Afbeelding 13"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6" name="Tekstvak 15"/>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15" name="Groep 14"/>
          <p:cNvGrpSpPr>
            <a:grpSpLocks/>
          </p:cNvGrpSpPr>
          <p:nvPr/>
        </p:nvGrpSpPr>
        <p:grpSpPr>
          <a:xfrm rot="16200000" flipV="1">
            <a:off x="7740272" y="-711305"/>
            <a:ext cx="684000" cy="2124000"/>
            <a:chOff x="4534627" y="3212976"/>
            <a:chExt cx="1045485" cy="2304256"/>
          </a:xfrm>
        </p:grpSpPr>
        <p:sp>
          <p:nvSpPr>
            <p:cNvPr id="23" name="Rechthoek 22"/>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hoek 23"/>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normAutofit fontScale="90000"/>
          </a:bodyPr>
          <a:lstStyle/>
          <a:p>
            <a:r>
              <a:rPr lang="en-US" dirty="0"/>
              <a:t>Fix ten global rates for labor value exchange:</a:t>
            </a:r>
          </a:p>
        </p:txBody>
      </p:sp>
      <p:sp>
        <p:nvSpPr>
          <p:cNvPr id="3" name="Tijdelijke aanduiding voor inhoud 2"/>
          <p:cNvSpPr>
            <a:spLocks noGrp="1"/>
          </p:cNvSpPr>
          <p:nvPr>
            <p:ph idx="1"/>
          </p:nvPr>
        </p:nvSpPr>
        <p:spPr>
          <a:xfrm>
            <a:off x="457200" y="1600200"/>
            <a:ext cx="8229600" cy="4853136"/>
          </a:xfrm>
        </p:spPr>
        <p:txBody>
          <a:bodyPr>
            <a:normAutofit fontScale="92500" lnSpcReduction="20000"/>
          </a:bodyPr>
          <a:lstStyle/>
          <a:p>
            <a:pPr marL="514350" indent="-514350">
              <a:buFont typeface="+mj-lt"/>
              <a:buAutoNum type="arabicPeriod"/>
            </a:pPr>
            <a:r>
              <a:rPr lang="en-US" dirty="0">
                <a:solidFill>
                  <a:srgbClr val="3333FF"/>
                </a:solidFill>
              </a:rPr>
              <a:t>Lower Educated work 1 hour for 1 dLv </a:t>
            </a:r>
            <a:r>
              <a:rPr lang="en-US" dirty="0">
                <a:solidFill>
                  <a:schemeClr val="accent6">
                    <a:lumMod val="75000"/>
                  </a:schemeClr>
                </a:solidFill>
              </a:rPr>
              <a:t>(x160%)</a:t>
            </a:r>
          </a:p>
          <a:p>
            <a:pPr marL="514350" indent="-514350">
              <a:buFont typeface="+mj-lt"/>
              <a:buAutoNum type="arabicPeriod"/>
            </a:pPr>
            <a:r>
              <a:rPr lang="en-US" u="sng" dirty="0">
                <a:solidFill>
                  <a:srgbClr val="3333FF"/>
                </a:solidFill>
              </a:rPr>
              <a:t>Mi</a:t>
            </a:r>
            <a:r>
              <a:rPr lang="en-US" dirty="0">
                <a:solidFill>
                  <a:srgbClr val="3333FF"/>
                </a:solidFill>
              </a:rPr>
              <a:t>d Educated work 1 hour for 1,2 dLv </a:t>
            </a:r>
            <a:r>
              <a:rPr lang="en-US" dirty="0">
                <a:solidFill>
                  <a:schemeClr val="accent6">
                    <a:lumMod val="75000"/>
                  </a:schemeClr>
                </a:solidFill>
              </a:rPr>
              <a:t>(x160%)</a:t>
            </a:r>
            <a:endParaRPr lang="en-US" dirty="0">
              <a:solidFill>
                <a:srgbClr val="3333FF"/>
              </a:solidFill>
            </a:endParaRPr>
          </a:p>
          <a:p>
            <a:pPr marL="514350" indent="-514350">
              <a:buFont typeface="+mj-lt"/>
              <a:buAutoNum type="arabicPeriod"/>
            </a:pPr>
            <a:r>
              <a:rPr lang="en-US" dirty="0">
                <a:solidFill>
                  <a:srgbClr val="3333FF"/>
                </a:solidFill>
              </a:rPr>
              <a:t>Mi &amp; Skilled work 1 hour for 1,3 dLv </a:t>
            </a:r>
            <a:r>
              <a:rPr lang="en-US" dirty="0">
                <a:solidFill>
                  <a:schemeClr val="accent6">
                    <a:lumMod val="75000"/>
                  </a:schemeClr>
                </a:solidFill>
              </a:rPr>
              <a:t>(x160%)</a:t>
            </a:r>
            <a:endParaRPr lang="en-US" dirty="0">
              <a:solidFill>
                <a:srgbClr val="3333FF"/>
              </a:solidFill>
            </a:endParaRPr>
          </a:p>
          <a:p>
            <a:pPr marL="514350" indent="-514350">
              <a:buFont typeface="+mj-lt"/>
              <a:buAutoNum type="arabicPeriod"/>
            </a:pPr>
            <a:r>
              <a:rPr lang="en-US" dirty="0">
                <a:solidFill>
                  <a:srgbClr val="3333FF"/>
                </a:solidFill>
              </a:rPr>
              <a:t>Higher Educated work 1 hour for 1,4 dLv </a:t>
            </a:r>
            <a:r>
              <a:rPr lang="en-US" dirty="0">
                <a:solidFill>
                  <a:schemeClr val="accent6">
                    <a:lumMod val="75000"/>
                  </a:schemeClr>
                </a:solidFill>
              </a:rPr>
              <a:t>“  “</a:t>
            </a:r>
          </a:p>
          <a:p>
            <a:pPr marL="514350" indent="-514350">
              <a:buFont typeface="+mj-lt"/>
              <a:buAutoNum type="arabicPeriod"/>
            </a:pPr>
            <a:r>
              <a:rPr lang="en-US" dirty="0">
                <a:solidFill>
                  <a:srgbClr val="3333FF"/>
                </a:solidFill>
              </a:rPr>
              <a:t>Hi Skilled work 1 hour for 1,5 dLv</a:t>
            </a:r>
          </a:p>
          <a:p>
            <a:pPr marL="514350" indent="-514350">
              <a:buFont typeface="+mj-lt"/>
              <a:buAutoNum type="arabicPeriod"/>
            </a:pPr>
            <a:r>
              <a:rPr lang="en-US" dirty="0">
                <a:solidFill>
                  <a:srgbClr val="3333FF"/>
                </a:solidFill>
              </a:rPr>
              <a:t>Master Educated work 1 hour for 1,6 dLv</a:t>
            </a:r>
          </a:p>
          <a:p>
            <a:pPr marL="514350" indent="-514350">
              <a:buFont typeface="+mj-lt"/>
              <a:buAutoNum type="arabicPeriod"/>
            </a:pPr>
            <a:r>
              <a:rPr lang="en-US" dirty="0">
                <a:solidFill>
                  <a:srgbClr val="3333FF"/>
                </a:solidFill>
              </a:rPr>
              <a:t>Ma &amp; Skilled work 1 hour for 1,7 dLv</a:t>
            </a:r>
          </a:p>
          <a:p>
            <a:pPr marL="514350" indent="-514350">
              <a:buFont typeface="+mj-lt"/>
              <a:buAutoNum type="arabicPeriod"/>
            </a:pPr>
            <a:r>
              <a:rPr lang="en-US" dirty="0">
                <a:solidFill>
                  <a:srgbClr val="3333FF"/>
                </a:solidFill>
              </a:rPr>
              <a:t>Post Master E&amp;S work 1 hour for 1,8 dLv</a:t>
            </a:r>
          </a:p>
          <a:p>
            <a:pPr marL="514350" indent="-514350">
              <a:buFont typeface="+mj-lt"/>
              <a:buAutoNum type="arabicPeriod"/>
            </a:pPr>
            <a:r>
              <a:rPr lang="en-US" dirty="0">
                <a:solidFill>
                  <a:srgbClr val="3333FF"/>
                </a:solidFill>
              </a:rPr>
              <a:t>Multi PM E&amp;S International work 1/1,9 dLv</a:t>
            </a:r>
          </a:p>
          <a:p>
            <a:pPr marL="514350" indent="-514350">
              <a:buFont typeface="+mj-lt"/>
              <a:buAutoNum type="arabicPeriod"/>
            </a:pPr>
            <a:r>
              <a:rPr lang="en-US" dirty="0">
                <a:solidFill>
                  <a:srgbClr val="3333FF"/>
                </a:solidFill>
              </a:rPr>
              <a:t> Multi PM E&amp;S Global work 1/2,0 dLv</a:t>
            </a:r>
          </a:p>
          <a:p>
            <a:pPr marL="514350" indent="-514350">
              <a:buNone/>
            </a:pPr>
            <a:endParaRPr lang="en-US" dirty="0"/>
          </a:p>
          <a:p>
            <a:endParaRPr lang="en-US" dirty="0"/>
          </a:p>
          <a:p>
            <a:endParaRPr lang="en-US" dirty="0"/>
          </a:p>
        </p:txBody>
      </p:sp>
      <p:sp>
        <p:nvSpPr>
          <p:cNvPr id="19" name="Rechthoek 18"/>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20" name="Groep 16"/>
          <p:cNvGrpSpPr>
            <a:grpSpLocks noChangeAspect="1"/>
          </p:cNvGrpSpPr>
          <p:nvPr/>
        </p:nvGrpSpPr>
        <p:grpSpPr>
          <a:xfrm>
            <a:off x="7560000" y="5256000"/>
            <a:ext cx="1584000" cy="1584000"/>
            <a:chOff x="2699792" y="1916832"/>
            <a:chExt cx="4752528" cy="4716000"/>
          </a:xfrm>
        </p:grpSpPr>
        <p:sp>
          <p:nvSpPr>
            <p:cNvPr id="21" name="Ovaal 20"/>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2" name="Rechthoek 21"/>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advClick="0" advTm="2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0" y="-18029"/>
            <a:ext cx="9144000" cy="6903413"/>
            <a:chOff x="0" y="-18029"/>
            <a:chExt cx="9144000" cy="6903413"/>
          </a:xfrm>
        </p:grpSpPr>
        <p:grpSp>
          <p:nvGrpSpPr>
            <p:cNvPr id="9" name="Groep 6"/>
            <p:cNvGrpSpPr/>
            <p:nvPr/>
          </p:nvGrpSpPr>
          <p:grpSpPr>
            <a:xfrm>
              <a:off x="0" y="-18029"/>
              <a:ext cx="9144000" cy="6876029"/>
              <a:chOff x="0" y="-18029"/>
              <a:chExt cx="9144000" cy="6876029"/>
            </a:xfrm>
          </p:grpSpPr>
          <p:pic>
            <p:nvPicPr>
              <p:cNvPr id="14"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5" name="Rechthoek 14"/>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hthoek 9"/>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1" name="Afbeelding 10"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3" name="Tekstvak 12"/>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Conclusion 4.</a:t>
            </a:r>
          </a:p>
        </p:txBody>
      </p:sp>
      <p:sp>
        <p:nvSpPr>
          <p:cNvPr id="3" name="Tijdelijke aanduiding voor inhoud 2"/>
          <p:cNvSpPr>
            <a:spLocks noGrp="1"/>
          </p:cNvSpPr>
          <p:nvPr>
            <p:ph idx="1"/>
          </p:nvPr>
        </p:nvSpPr>
        <p:spPr/>
        <p:txBody>
          <a:bodyPr/>
          <a:lstStyle/>
          <a:p>
            <a:r>
              <a:rPr lang="en-US" dirty="0"/>
              <a:t>Currency free labor will change local wealth</a:t>
            </a:r>
            <a:endParaRPr lang="en-US" sz="2000" dirty="0"/>
          </a:p>
          <a:p>
            <a:r>
              <a:rPr lang="en-US" b="1" dirty="0">
                <a:solidFill>
                  <a:schemeClr val="accent6">
                    <a:lumMod val="75000"/>
                  </a:schemeClr>
                </a:solidFill>
              </a:rPr>
              <a:t>Global fixed labor value will stop unequal competition</a:t>
            </a:r>
            <a:endParaRPr lang="en-US" sz="2000" b="1" dirty="0">
              <a:solidFill>
                <a:schemeClr val="accent6">
                  <a:lumMod val="75000"/>
                </a:schemeClr>
              </a:solidFill>
            </a:endParaRPr>
          </a:p>
          <a:p>
            <a:r>
              <a:rPr lang="en-US" dirty="0"/>
              <a:t>Lowers intercontinental transport of goods</a:t>
            </a:r>
          </a:p>
          <a:p>
            <a:r>
              <a:rPr lang="en-US" dirty="0"/>
              <a:t>Sets free (over 50% of) transport labor</a:t>
            </a:r>
          </a:p>
          <a:p>
            <a:r>
              <a:rPr lang="en-US" dirty="0"/>
              <a:t>Slows down the use of burning fuels</a:t>
            </a:r>
          </a:p>
        </p:txBody>
      </p:sp>
      <p:sp>
        <p:nvSpPr>
          <p:cNvPr id="16" name="Tekstvak 15"/>
          <p:cNvSpPr txBox="1"/>
          <p:nvPr/>
        </p:nvSpPr>
        <p:spPr>
          <a:xfrm>
            <a:off x="1115616" y="5282044"/>
            <a:ext cx="6480720" cy="523220"/>
          </a:xfrm>
          <a:prstGeom prst="rect">
            <a:avLst/>
          </a:prstGeom>
          <a:noFill/>
        </p:spPr>
        <p:txBody>
          <a:bodyPr wrap="square" rtlCol="0">
            <a:spAutoFit/>
          </a:bodyPr>
          <a:lstStyle/>
          <a:p>
            <a:pPr algn="ctr"/>
            <a:r>
              <a:rPr lang="en-US" sz="2800" b="1" dirty="0">
                <a:solidFill>
                  <a:schemeClr val="accent1">
                    <a:lumMod val="75000"/>
                  </a:schemeClr>
                </a:solidFill>
              </a:rPr>
              <a:t>Saving the planet a lot of CO2 emission</a:t>
            </a:r>
          </a:p>
        </p:txBody>
      </p:sp>
      <p:sp>
        <p:nvSpPr>
          <p:cNvPr id="17" name="Rechthoek 16"/>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8" name="Groep 16"/>
          <p:cNvGrpSpPr>
            <a:grpSpLocks noChangeAspect="1"/>
          </p:cNvGrpSpPr>
          <p:nvPr/>
        </p:nvGrpSpPr>
        <p:grpSpPr>
          <a:xfrm>
            <a:off x="7560000" y="5256000"/>
            <a:ext cx="1584000" cy="1584000"/>
            <a:chOff x="2699792" y="1916832"/>
            <a:chExt cx="4752528" cy="4716000"/>
          </a:xfrm>
        </p:grpSpPr>
        <p:sp>
          <p:nvSpPr>
            <p:cNvPr id="19" name="Ovaal 18"/>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0" name="Rechthoek 19"/>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21" name="Groep 20"/>
          <p:cNvGrpSpPr>
            <a:grpSpLocks/>
          </p:cNvGrpSpPr>
          <p:nvPr/>
        </p:nvGrpSpPr>
        <p:grpSpPr>
          <a:xfrm rot="16200000" flipV="1">
            <a:off x="7740272" y="-711305"/>
            <a:ext cx="684000" cy="2124000"/>
            <a:chOff x="4534627" y="3212976"/>
            <a:chExt cx="1045485" cy="2304256"/>
          </a:xfrm>
        </p:grpSpPr>
        <p:sp>
          <p:nvSpPr>
            <p:cNvPr id="22" name="Rechthoek 21"/>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hoek 22"/>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25" name="Groep 24"/>
          <p:cNvGrpSpPr/>
          <p:nvPr/>
        </p:nvGrpSpPr>
        <p:grpSpPr>
          <a:xfrm>
            <a:off x="2051720" y="1412776"/>
            <a:ext cx="4536504" cy="4536504"/>
            <a:chOff x="2051720" y="1412776"/>
            <a:chExt cx="4536504" cy="4536504"/>
          </a:xfrm>
        </p:grpSpPr>
        <p:grpSp>
          <p:nvGrpSpPr>
            <p:cNvPr id="24" name="Groep 23"/>
            <p:cNvGrpSpPr/>
            <p:nvPr/>
          </p:nvGrpSpPr>
          <p:grpSpPr>
            <a:xfrm>
              <a:off x="2051720" y="2204864"/>
              <a:ext cx="4536504" cy="2886075"/>
              <a:chOff x="2051720" y="2204864"/>
              <a:chExt cx="4536504" cy="2886075"/>
            </a:xfrm>
          </p:grpSpPr>
          <p:pic>
            <p:nvPicPr>
              <p:cNvPr id="1026" name="Picture 2"/>
              <p:cNvPicPr>
                <a:picLocks noChangeAspect="1" noChangeArrowheads="1"/>
              </p:cNvPicPr>
              <p:nvPr/>
            </p:nvPicPr>
            <p:blipFill>
              <a:blip r:embed="rId6" cstate="print"/>
              <a:srcRect/>
              <a:stretch>
                <a:fillRect/>
              </a:stretch>
            </p:blipFill>
            <p:spPr bwMode="auto">
              <a:xfrm>
                <a:off x="2843808" y="2204864"/>
                <a:ext cx="2933700" cy="2886075"/>
              </a:xfrm>
              <a:prstGeom prst="rect">
                <a:avLst/>
              </a:prstGeom>
              <a:noFill/>
              <a:ln w="9525">
                <a:noFill/>
                <a:miter lim="800000"/>
                <a:headEnd/>
                <a:tailEnd/>
              </a:ln>
            </p:spPr>
          </p:pic>
          <p:sp>
            <p:nvSpPr>
              <p:cNvPr id="23" name="Rechthoek 22"/>
              <p:cNvSpPr/>
              <p:nvPr/>
            </p:nvSpPr>
            <p:spPr>
              <a:xfrm>
                <a:off x="2843808" y="2204864"/>
                <a:ext cx="2952328" cy="288032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hoek 21"/>
              <p:cNvSpPr/>
              <p:nvPr/>
            </p:nvSpPr>
            <p:spPr>
              <a:xfrm rot="2700000">
                <a:off x="4283968" y="1412776"/>
                <a:ext cx="72008" cy="453650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hthoek 20"/>
            <p:cNvSpPr/>
            <p:nvPr/>
          </p:nvSpPr>
          <p:spPr>
            <a:xfrm rot="5400000">
              <a:off x="4283968" y="1412776"/>
              <a:ext cx="72008" cy="4536504"/>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283968" y="1412776"/>
              <a:ext cx="72008" cy="4536504"/>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t>Axes and Taxes</a:t>
            </a:r>
          </a:p>
        </p:txBody>
      </p:sp>
      <p:sp>
        <p:nvSpPr>
          <p:cNvPr id="3" name="Tijdelijke aanduiding voor inhoud 2"/>
          <p:cNvSpPr>
            <a:spLocks noGrp="1"/>
          </p:cNvSpPr>
          <p:nvPr>
            <p:ph idx="1"/>
          </p:nvPr>
        </p:nvSpPr>
        <p:spPr/>
        <p:txBody>
          <a:bodyPr/>
          <a:lstStyle/>
          <a:p>
            <a:r>
              <a:rPr lang="en-US" dirty="0"/>
              <a:t>The </a:t>
            </a:r>
            <a:r>
              <a:rPr lang="en-US" dirty="0">
                <a:solidFill>
                  <a:schemeClr val="accent6">
                    <a:lumMod val="75000"/>
                  </a:schemeClr>
                </a:solidFill>
              </a:rPr>
              <a:t>education based job reward </a:t>
            </a:r>
            <a:r>
              <a:rPr lang="en-US" dirty="0"/>
              <a:t>can be seen as a </a:t>
            </a:r>
            <a:r>
              <a:rPr lang="en-US" dirty="0">
                <a:solidFill>
                  <a:schemeClr val="accent6">
                    <a:lumMod val="75000"/>
                  </a:schemeClr>
                </a:solidFill>
              </a:rPr>
              <a:t>vertical reward </a:t>
            </a:r>
            <a:r>
              <a:rPr lang="en-US" dirty="0"/>
              <a:t>where </a:t>
            </a:r>
            <a:r>
              <a:rPr lang="en-US" dirty="0">
                <a:solidFill>
                  <a:schemeClr val="accent3">
                    <a:lumMod val="75000"/>
                  </a:schemeClr>
                </a:solidFill>
              </a:rPr>
              <a:t>priority and scarcity reward </a:t>
            </a:r>
            <a:r>
              <a:rPr lang="en-US" dirty="0"/>
              <a:t>can be seen as a </a:t>
            </a:r>
            <a:r>
              <a:rPr lang="en-US" dirty="0">
                <a:solidFill>
                  <a:schemeClr val="accent3">
                    <a:lumMod val="75000"/>
                  </a:schemeClr>
                </a:solidFill>
              </a:rPr>
              <a:t>horizontal reward </a:t>
            </a:r>
            <a:r>
              <a:rPr lang="en-US" dirty="0"/>
              <a:t>in time. Together they form the +.</a:t>
            </a:r>
          </a:p>
          <a:p>
            <a:r>
              <a:rPr lang="en-US" dirty="0">
                <a:solidFill>
                  <a:schemeClr val="bg1"/>
                </a:solidFill>
              </a:rPr>
              <a:t>Taxes</a:t>
            </a:r>
            <a:r>
              <a:rPr lang="en-US" dirty="0">
                <a:solidFill>
                  <a:schemeClr val="accent3">
                    <a:lumMod val="75000"/>
                  </a:schemeClr>
                </a:solidFill>
              </a:rPr>
              <a:t> </a:t>
            </a:r>
            <a:r>
              <a:rPr lang="en-US" dirty="0"/>
              <a:t>can be seen as a third dimension axis, </a:t>
            </a:r>
            <a:r>
              <a:rPr lang="en-US" dirty="0">
                <a:solidFill>
                  <a:schemeClr val="bg1"/>
                </a:solidFill>
              </a:rPr>
              <a:t>winging </a:t>
            </a:r>
            <a:r>
              <a:rPr lang="en-US" dirty="0">
                <a:solidFill>
                  <a:schemeClr val="bg2">
                    <a:lumMod val="50000"/>
                  </a:schemeClr>
                </a:solidFill>
              </a:rPr>
              <a:t>reward</a:t>
            </a:r>
            <a:r>
              <a:rPr lang="en-US" dirty="0">
                <a:solidFill>
                  <a:schemeClr val="bg1"/>
                </a:solidFill>
              </a:rPr>
              <a:t> </a:t>
            </a:r>
            <a:r>
              <a:rPr lang="en-US" dirty="0">
                <a:solidFill>
                  <a:schemeClr val="bg2">
                    <a:lumMod val="50000"/>
                  </a:schemeClr>
                </a:solidFill>
              </a:rPr>
              <a:t>the needed surrounding </a:t>
            </a:r>
            <a:r>
              <a:rPr lang="en-US" dirty="0"/>
              <a:t>to support the job and balancing the job related effects in society.</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3"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7" name="Groep 16"/>
          <p:cNvGrpSpPr>
            <a:grpSpLocks/>
          </p:cNvGrpSpPr>
          <p:nvPr/>
        </p:nvGrpSpPr>
        <p:grpSpPr>
          <a:xfrm rot="16200000" flipV="1">
            <a:off x="7740272" y="-711305"/>
            <a:ext cx="684000" cy="2124000"/>
            <a:chOff x="4534627" y="3212976"/>
            <a:chExt cx="1045485" cy="2304256"/>
          </a:xfrm>
        </p:grpSpPr>
        <p:sp>
          <p:nvSpPr>
            <p:cNvPr id="18" name="Rechthoek 17"/>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6">
            <a:extLst>
              <a:ext uri="{FF2B5EF4-FFF2-40B4-BE49-F238E27FC236}">
                <a16:creationId xmlns:a16="http://schemas.microsoft.com/office/drawing/2014/main" id="{8B40FB3D-CAF5-40D0-9B9D-052EC0A29F4E}"/>
              </a:ext>
            </a:extLst>
          </p:cNvPr>
          <p:cNvGrpSpPr/>
          <p:nvPr/>
        </p:nvGrpSpPr>
        <p:grpSpPr>
          <a:xfrm>
            <a:off x="0" y="-18029"/>
            <a:ext cx="9144000" cy="6876029"/>
            <a:chOff x="0" y="-18029"/>
            <a:chExt cx="9144000" cy="6876029"/>
          </a:xfrm>
        </p:grpSpPr>
        <p:pic>
          <p:nvPicPr>
            <p:cNvPr id="6" name="Picture 3">
              <a:extLst>
                <a:ext uri="{FF2B5EF4-FFF2-40B4-BE49-F238E27FC236}">
                  <a16:creationId xmlns:a16="http://schemas.microsoft.com/office/drawing/2014/main" id="{D5E2B594-4A46-4CB7-8787-49982026038F}"/>
                </a:ext>
              </a:extLst>
            </p:cNvPr>
            <p:cNvPicPr>
              <a:picLocks noChangeAspect="1" noChangeArrowheads="1"/>
            </p:cNvPicPr>
            <p:nvPr/>
          </p:nvPicPr>
          <p:blipFill>
            <a:blip r:embed="rId2" cstate="print"/>
            <a:srcRect/>
            <a:stretch>
              <a:fillRect/>
            </a:stretch>
          </p:blipFill>
          <p:spPr bwMode="auto">
            <a:xfrm>
              <a:off x="0" y="-18029"/>
              <a:ext cx="9144000" cy="6876029"/>
            </a:xfrm>
            <a:prstGeom prst="rect">
              <a:avLst/>
            </a:prstGeom>
            <a:noFill/>
            <a:ln w="9525">
              <a:noFill/>
              <a:miter lim="800000"/>
              <a:headEnd/>
              <a:tailEnd/>
            </a:ln>
          </p:spPr>
        </p:pic>
        <p:sp>
          <p:nvSpPr>
            <p:cNvPr id="7" name="Rechthoek 11">
              <a:extLst>
                <a:ext uri="{FF2B5EF4-FFF2-40B4-BE49-F238E27FC236}">
                  <a16:creationId xmlns:a16="http://schemas.microsoft.com/office/drawing/2014/main" id="{347A7A30-1935-45A8-A26C-DBFE9F944DA5}"/>
                </a:ext>
              </a:extLst>
            </p:cNvPr>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Chart, line chart&#10;&#10;Description automatically generated">
            <a:extLst>
              <a:ext uri="{FF2B5EF4-FFF2-40B4-BE49-F238E27FC236}">
                <a16:creationId xmlns:a16="http://schemas.microsoft.com/office/drawing/2014/main" id="{FB9F5035-5D3F-40CF-AC76-85BAD3872E9E}"/>
              </a:ext>
            </a:extLst>
          </p:cNvPr>
          <p:cNvPicPr>
            <a:picLocks noChangeAspect="1"/>
          </p:cNvPicPr>
          <p:nvPr/>
        </p:nvPicPr>
        <p:blipFill>
          <a:blip r:embed="rId3"/>
          <a:stretch>
            <a:fillRect/>
          </a:stretch>
        </p:blipFill>
        <p:spPr>
          <a:xfrm>
            <a:off x="6871188" y="220815"/>
            <a:ext cx="1765056" cy="1239901"/>
          </a:xfrm>
          <a:prstGeom prst="rect">
            <a:avLst/>
          </a:prstGeom>
        </p:spPr>
      </p:pic>
      <p:sp>
        <p:nvSpPr>
          <p:cNvPr id="2" name="Title 1">
            <a:extLst>
              <a:ext uri="{FF2B5EF4-FFF2-40B4-BE49-F238E27FC236}">
                <a16:creationId xmlns:a16="http://schemas.microsoft.com/office/drawing/2014/main" id="{086C45F7-5B4B-4CBA-B7E7-72C9DF15F3E1}"/>
              </a:ext>
            </a:extLst>
          </p:cNvPr>
          <p:cNvSpPr>
            <a:spLocks noGrp="1"/>
          </p:cNvSpPr>
          <p:nvPr>
            <p:ph type="title"/>
          </p:nvPr>
        </p:nvSpPr>
        <p:spPr/>
        <p:txBody>
          <a:bodyPr/>
          <a:lstStyle/>
          <a:p>
            <a:r>
              <a:rPr lang="en-US" dirty="0">
                <a:cs typeface="Calibri"/>
              </a:rPr>
              <a:t>2020 Update</a:t>
            </a:r>
            <a:endParaRPr lang="en-US" dirty="0"/>
          </a:p>
        </p:txBody>
      </p:sp>
      <p:sp>
        <p:nvSpPr>
          <p:cNvPr id="3" name="Content Placeholder 2">
            <a:extLst>
              <a:ext uri="{FF2B5EF4-FFF2-40B4-BE49-F238E27FC236}">
                <a16:creationId xmlns:a16="http://schemas.microsoft.com/office/drawing/2014/main" id="{59D0908E-C795-4D60-AE0E-CB675EFFC8F0}"/>
              </a:ext>
            </a:extLst>
          </p:cNvPr>
          <p:cNvSpPr>
            <a:spLocks noGrp="1"/>
          </p:cNvSpPr>
          <p:nvPr>
            <p:ph idx="1"/>
          </p:nvPr>
        </p:nvSpPr>
        <p:spPr>
          <a:xfrm>
            <a:off x="457200" y="1600200"/>
            <a:ext cx="8295542" cy="4525963"/>
          </a:xfrm>
        </p:spPr>
        <p:txBody>
          <a:bodyPr vert="horz" lIns="91440" tIns="45720" rIns="91440" bIns="45720" rtlCol="0" anchor="t">
            <a:normAutofit lnSpcReduction="10000"/>
          </a:bodyPr>
          <a:lstStyle/>
          <a:p>
            <a:r>
              <a:rPr lang="en-US" dirty="0">
                <a:cs typeface="Calibri"/>
              </a:rPr>
              <a:t>This presentation was built in 2014</a:t>
            </a:r>
          </a:p>
          <a:p>
            <a:r>
              <a:rPr lang="en-US" dirty="0">
                <a:cs typeface="Calibri"/>
              </a:rPr>
              <a:t>In 2015 we studied time banks and found that they didn't solved income and credit</a:t>
            </a:r>
          </a:p>
          <a:p>
            <a:r>
              <a:rPr lang="en-US" dirty="0">
                <a:cs typeface="Calibri"/>
              </a:rPr>
              <a:t>We recognized that credit is the key to labor and wealth</a:t>
            </a:r>
          </a:p>
          <a:p>
            <a:r>
              <a:rPr lang="en-US" dirty="0">
                <a:cs typeface="Calibri"/>
              </a:rPr>
              <a:t>We developed the vision of Circular Life wealth support</a:t>
            </a:r>
          </a:p>
          <a:p>
            <a:r>
              <a:rPr lang="en-US" dirty="0">
                <a:cs typeface="Calibri"/>
              </a:rPr>
              <a:t>We built a Model and developed a Service to launch in 2021, based this further presentation</a:t>
            </a:r>
          </a:p>
        </p:txBody>
      </p:sp>
    </p:spTree>
    <p:extLst>
      <p:ext uri="{BB962C8B-B14F-4D97-AF65-F5344CB8AC3E}">
        <p14:creationId xmlns:p14="http://schemas.microsoft.com/office/powerpoint/2010/main" val="2728700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17" name="Groep 16"/>
          <p:cNvGrpSpPr>
            <a:grpSpLocks/>
          </p:cNvGrpSpPr>
          <p:nvPr/>
        </p:nvGrpSpPr>
        <p:grpSpPr>
          <a:xfrm rot="16200000" flipV="1">
            <a:off x="7740272" y="-711305"/>
            <a:ext cx="684000" cy="2124000"/>
            <a:chOff x="4534627" y="3212976"/>
            <a:chExt cx="1045485" cy="2304256"/>
          </a:xfrm>
        </p:grpSpPr>
        <p:sp>
          <p:nvSpPr>
            <p:cNvPr id="18" name="Rechthoek 17"/>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solidFill>
                  <a:schemeClr val="accent1">
                    <a:lumMod val="75000"/>
                  </a:schemeClr>
                </a:solidFill>
              </a:rPr>
              <a:t>Regular taxation for all jobs</a:t>
            </a:r>
          </a:p>
        </p:txBody>
      </p:sp>
      <p:sp>
        <p:nvSpPr>
          <p:cNvPr id="3" name="Tijdelijke aanduiding voor inhoud 2"/>
          <p:cNvSpPr>
            <a:spLocks noGrp="1"/>
          </p:cNvSpPr>
          <p:nvPr>
            <p:ph idx="1"/>
          </p:nvPr>
        </p:nvSpPr>
        <p:spPr/>
        <p:txBody>
          <a:bodyPr/>
          <a:lstStyle/>
          <a:p>
            <a:r>
              <a:rPr lang="en-US" dirty="0"/>
              <a:t>Like in the present, financial currency related, tax systems, dLv – </a:t>
            </a:r>
            <a:r>
              <a:rPr lang="en-US" dirty="0">
                <a:solidFill>
                  <a:schemeClr val="accent6">
                    <a:lumMod val="75000"/>
                  </a:schemeClr>
                </a:solidFill>
              </a:rPr>
              <a:t>digital Labor value </a:t>
            </a:r>
            <a:r>
              <a:rPr lang="en-US" dirty="0"/>
              <a:t>– has to be taxed.</a:t>
            </a:r>
          </a:p>
          <a:p>
            <a:r>
              <a:rPr lang="en-US" dirty="0"/>
              <a:t>dLv divides 1 hour unit labor in for instance:</a:t>
            </a:r>
          </a:p>
          <a:p>
            <a:pPr lvl="1"/>
            <a:r>
              <a:rPr lang="en-US" dirty="0"/>
              <a:t>78% hour saving direct to the laborers ledger;</a:t>
            </a:r>
          </a:p>
          <a:p>
            <a:pPr lvl="1"/>
            <a:r>
              <a:rPr lang="en-US" dirty="0"/>
              <a:t>  4% hour saving to his pension;</a:t>
            </a:r>
          </a:p>
          <a:p>
            <a:pPr lvl="1"/>
            <a:r>
              <a:rPr lang="en-US" dirty="0"/>
              <a:t>  2% to his job insurance;</a:t>
            </a:r>
          </a:p>
          <a:p>
            <a:pPr lvl="1"/>
            <a:r>
              <a:rPr lang="en-US" dirty="0"/>
              <a:t>16% to government.</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3"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advClick="0" advTm="20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17" name="Groep 16"/>
          <p:cNvGrpSpPr>
            <a:grpSpLocks/>
          </p:cNvGrpSpPr>
          <p:nvPr/>
        </p:nvGrpSpPr>
        <p:grpSpPr>
          <a:xfrm rot="16200000" flipV="1">
            <a:off x="7740272" y="-711305"/>
            <a:ext cx="684000" cy="2124000"/>
            <a:chOff x="4534627" y="3212976"/>
            <a:chExt cx="1045485" cy="2304256"/>
          </a:xfrm>
        </p:grpSpPr>
        <p:sp>
          <p:nvSpPr>
            <p:cNvPr id="18" name="Rechthoek 17"/>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solidFill>
                  <a:schemeClr val="accent6">
                    <a:lumMod val="75000"/>
                  </a:schemeClr>
                </a:solidFill>
              </a:rPr>
              <a:t>Priority and Scarcity Reward</a:t>
            </a:r>
            <a:endParaRPr lang="en-US" dirty="0"/>
          </a:p>
        </p:txBody>
      </p:sp>
      <p:sp>
        <p:nvSpPr>
          <p:cNvPr id="3" name="Tijdelijke aanduiding voor inhoud 2"/>
          <p:cNvSpPr>
            <a:spLocks noGrp="1"/>
          </p:cNvSpPr>
          <p:nvPr>
            <p:ph idx="1"/>
          </p:nvPr>
        </p:nvSpPr>
        <p:spPr/>
        <p:txBody>
          <a:bodyPr/>
          <a:lstStyle/>
          <a:p>
            <a:r>
              <a:rPr lang="en-US" dirty="0">
                <a:solidFill>
                  <a:schemeClr val="accent3">
                    <a:lumMod val="75000"/>
                  </a:schemeClr>
                </a:solidFill>
              </a:rPr>
              <a:t>Priority Bonus for SDG jobs: </a:t>
            </a:r>
          </a:p>
          <a:p>
            <a:pPr lvl="1"/>
            <a:r>
              <a:rPr lang="en-US" dirty="0">
                <a:solidFill>
                  <a:schemeClr val="accent3">
                    <a:lumMod val="75000"/>
                  </a:schemeClr>
                </a:solidFill>
              </a:rPr>
              <a:t>Reward x1,3 for SDG creating jobs</a:t>
            </a:r>
          </a:p>
          <a:p>
            <a:pPr lvl="1"/>
            <a:r>
              <a:rPr lang="en-US" dirty="0">
                <a:solidFill>
                  <a:schemeClr val="accent3">
                    <a:lumMod val="75000"/>
                  </a:schemeClr>
                </a:solidFill>
              </a:rPr>
              <a:t>Reward x1,2 for SDG jobs</a:t>
            </a:r>
          </a:p>
          <a:p>
            <a:pPr lvl="1"/>
            <a:r>
              <a:rPr lang="en-US" dirty="0">
                <a:solidFill>
                  <a:schemeClr val="accent3">
                    <a:lumMod val="75000"/>
                  </a:schemeClr>
                </a:solidFill>
              </a:rPr>
              <a:t>Reward x1,1 for SDG related jobs</a:t>
            </a:r>
          </a:p>
          <a:p>
            <a:r>
              <a:rPr lang="en-US" dirty="0">
                <a:solidFill>
                  <a:srgbClr val="FF0000"/>
                </a:solidFill>
              </a:rPr>
              <a:t>Malus counter SDG productive jobs:</a:t>
            </a:r>
          </a:p>
          <a:p>
            <a:pPr lvl="1"/>
            <a:r>
              <a:rPr lang="en-US" dirty="0">
                <a:solidFill>
                  <a:srgbClr val="FF0000"/>
                </a:solidFill>
              </a:rPr>
              <a:t>Tax x1,15 for high pollution jobs</a:t>
            </a:r>
          </a:p>
          <a:p>
            <a:pPr lvl="1"/>
            <a:r>
              <a:rPr lang="en-US" dirty="0">
                <a:solidFill>
                  <a:srgbClr val="FF0000"/>
                </a:solidFill>
              </a:rPr>
              <a:t>Tax x1,10 for average pollution jobs</a:t>
            </a:r>
          </a:p>
          <a:p>
            <a:pPr lvl="1"/>
            <a:r>
              <a:rPr lang="en-US" dirty="0">
                <a:solidFill>
                  <a:srgbClr val="FF0000"/>
                </a:solidFill>
              </a:rPr>
              <a:t>Tax x1,05 for low pollution jobs</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3"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20" name="Rechthoek 19"/>
          <p:cNvSpPr/>
          <p:nvPr/>
        </p:nvSpPr>
        <p:spPr>
          <a:xfrm>
            <a:off x="4788024" y="1268760"/>
            <a:ext cx="3663503" cy="369332"/>
          </a:xfrm>
          <a:prstGeom prst="rect">
            <a:avLst/>
          </a:prstGeom>
        </p:spPr>
        <p:txBody>
          <a:bodyPr wrap="none">
            <a:spAutoFit/>
          </a:bodyPr>
          <a:lstStyle/>
          <a:p>
            <a:r>
              <a:rPr lang="en-US" dirty="0">
                <a:solidFill>
                  <a:schemeClr val="accent3">
                    <a:lumMod val="75000"/>
                  </a:schemeClr>
                </a:solidFill>
              </a:rPr>
              <a:t>SDG: Sustainable Development Goals</a:t>
            </a:r>
            <a:endParaRPr lang="en-US" dirty="0"/>
          </a:p>
        </p:txBody>
      </p:sp>
    </p:spTree>
  </p:cSld>
  <p:clrMapOvr>
    <a:masterClrMapping/>
  </p:clrMapOvr>
  <p:transition advClick="0" advTm="2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Conclusion 5.</a:t>
            </a:r>
          </a:p>
        </p:txBody>
      </p:sp>
      <p:sp>
        <p:nvSpPr>
          <p:cNvPr id="3" name="Tijdelijke aanduiding voor inhoud 2"/>
          <p:cNvSpPr>
            <a:spLocks noGrp="1"/>
          </p:cNvSpPr>
          <p:nvPr>
            <p:ph idx="1"/>
          </p:nvPr>
        </p:nvSpPr>
        <p:spPr/>
        <p:txBody>
          <a:bodyPr/>
          <a:lstStyle/>
          <a:p>
            <a:r>
              <a:rPr lang="en-US" dirty="0"/>
              <a:t>SDG priority jobs can become extra rewarded by taxing polluting jobs.</a:t>
            </a:r>
          </a:p>
          <a:p>
            <a:r>
              <a:rPr lang="en-US" dirty="0"/>
              <a:t>Regular tax systems can stay: the will become partial dLv based, from which government can balanced pay it needed labor.</a:t>
            </a:r>
          </a:p>
        </p:txBody>
      </p:sp>
      <p:sp>
        <p:nvSpPr>
          <p:cNvPr id="13" name="Tekstvak 12"/>
          <p:cNvSpPr txBox="1"/>
          <p:nvPr/>
        </p:nvSpPr>
        <p:spPr>
          <a:xfrm>
            <a:off x="1115616" y="4869160"/>
            <a:ext cx="6480720" cy="523220"/>
          </a:xfrm>
          <a:prstGeom prst="rect">
            <a:avLst/>
          </a:prstGeom>
          <a:noFill/>
        </p:spPr>
        <p:txBody>
          <a:bodyPr wrap="square" rtlCol="0">
            <a:spAutoFit/>
          </a:bodyPr>
          <a:lstStyle/>
          <a:p>
            <a:pPr algn="ctr"/>
            <a:r>
              <a:rPr lang="en-US" sz="2800" b="1" dirty="0">
                <a:solidFill>
                  <a:schemeClr val="accent1">
                    <a:lumMod val="75000"/>
                  </a:schemeClr>
                </a:solidFill>
              </a:rPr>
              <a:t>It benefits what is needed.</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5"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8"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45413"/>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Wage Share ex Banking</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6"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9"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hthoek 20"/>
          <p:cNvSpPr/>
          <p:nvPr/>
        </p:nvSpPr>
        <p:spPr>
          <a:xfrm>
            <a:off x="467544" y="6084004"/>
            <a:ext cx="1809983" cy="369332"/>
          </a:xfrm>
          <a:prstGeom prst="rect">
            <a:avLst/>
          </a:prstGeom>
        </p:spPr>
        <p:txBody>
          <a:bodyPr wrap="none">
            <a:spAutoFit/>
          </a:bodyPr>
          <a:lstStyle/>
          <a:p>
            <a:r>
              <a:rPr lang="en-US" dirty="0">
                <a:hlinkClick r:id="rId6"/>
              </a:rPr>
              <a:t>wiki/</a:t>
            </a:r>
            <a:r>
              <a:rPr lang="en-US" dirty="0" err="1">
                <a:hlinkClick r:id="rId6"/>
              </a:rPr>
              <a:t>Wage_share</a:t>
            </a:r>
            <a:endParaRPr lang="en-US" dirty="0"/>
          </a:p>
        </p:txBody>
      </p:sp>
      <p:pic>
        <p:nvPicPr>
          <p:cNvPr id="4098" name="Picture 2"/>
          <p:cNvPicPr>
            <a:picLocks noChangeAspect="1" noChangeArrowheads="1"/>
          </p:cNvPicPr>
          <p:nvPr/>
        </p:nvPicPr>
        <p:blipFill>
          <a:blip r:embed="rId7" cstate="print"/>
          <a:srcRect/>
          <a:stretch>
            <a:fillRect/>
          </a:stretch>
        </p:blipFill>
        <p:spPr bwMode="auto">
          <a:xfrm>
            <a:off x="2339752" y="1245096"/>
            <a:ext cx="4562475" cy="3048000"/>
          </a:xfrm>
          <a:prstGeom prst="rect">
            <a:avLst/>
          </a:prstGeom>
          <a:noFill/>
          <a:ln w="9525">
            <a:noFill/>
            <a:miter lim="800000"/>
            <a:headEnd/>
            <a:tailEnd/>
          </a:ln>
        </p:spPr>
      </p:pic>
      <p:sp>
        <p:nvSpPr>
          <p:cNvPr id="3" name="Tijdelijke aanduiding voor inhoud 2"/>
          <p:cNvSpPr>
            <a:spLocks noGrp="1"/>
          </p:cNvSpPr>
          <p:nvPr>
            <p:ph idx="1"/>
          </p:nvPr>
        </p:nvSpPr>
        <p:spPr>
          <a:xfrm>
            <a:off x="467544" y="1628800"/>
            <a:ext cx="8229600" cy="4525963"/>
          </a:xfrm>
        </p:spPr>
        <p:txBody>
          <a:bodyPr>
            <a:normAutofit/>
          </a:bodyPr>
          <a:lstStyle/>
          <a:p>
            <a:pPr algn="ctr">
              <a:buNone/>
            </a:pPr>
            <a:r>
              <a:rPr lang="en-US" dirty="0">
                <a:solidFill>
                  <a:schemeClr val="tx2"/>
                </a:solidFill>
              </a:rPr>
              <a:t> Wage share is</a:t>
            </a:r>
            <a:r>
              <a:rPr lang="en-US" dirty="0"/>
              <a:t> </a:t>
            </a:r>
            <a:r>
              <a:rPr lang="en-US" dirty="0">
                <a:solidFill>
                  <a:schemeClr val="tx2"/>
                </a:solidFill>
              </a:rPr>
              <a:t>65% of GDP</a:t>
            </a:r>
          </a:p>
          <a:p>
            <a:pPr algn="ctr">
              <a:buNone/>
            </a:pPr>
            <a:endParaRPr lang="en-US" dirty="0">
              <a:solidFill>
                <a:schemeClr val="tx2"/>
              </a:solidFill>
            </a:endParaRPr>
          </a:p>
          <a:p>
            <a:pPr algn="ctr">
              <a:buNone/>
            </a:pPr>
            <a:endParaRPr lang="en-US" dirty="0">
              <a:solidFill>
                <a:schemeClr val="tx2"/>
              </a:solidFill>
            </a:endParaRPr>
          </a:p>
          <a:p>
            <a:endParaRPr lang="en-US" dirty="0"/>
          </a:p>
          <a:p>
            <a:endParaRPr lang="en-US" sz="2000" dirty="0"/>
          </a:p>
          <a:p>
            <a:r>
              <a:rPr lang="en-US" dirty="0"/>
              <a:t>dLv takes labor value out of the commercial banking and into governments registration</a:t>
            </a:r>
          </a:p>
          <a:p>
            <a:r>
              <a:rPr lang="en-US" dirty="0">
                <a:solidFill>
                  <a:schemeClr val="tx2"/>
                </a:solidFill>
              </a:rPr>
              <a:t>Correcting the impact of banking on economy</a:t>
            </a:r>
          </a:p>
          <a:p>
            <a:pPr>
              <a:buNone/>
            </a:pPr>
            <a:endParaRPr lang="en-US" dirty="0"/>
          </a:p>
          <a:p>
            <a:endParaRPr lang="en-US" dirty="0"/>
          </a:p>
        </p:txBody>
      </p:sp>
    </p:spTree>
  </p:cSld>
  <p:clrMapOvr>
    <a:masterClrMapping/>
  </p:clrMapOvr>
  <p:transition advClick="0" advTm="2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2"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3"/>
                </a:rPr>
                <a:t>worldsustainabilityfund.nl</a:t>
              </a:r>
              <a:endParaRPr lang="en-US" sz="2400" dirty="0"/>
            </a:p>
          </p:txBody>
        </p:sp>
        <p:pic>
          <p:nvPicPr>
            <p:cNvPr id="8" name="Afbeelding 7" descr="logo330x300.png"/>
            <p:cNvPicPr>
              <a:picLocks noChangeAspect="1"/>
            </p:cNvPicPr>
            <p:nvPr/>
          </p:nvPicPr>
          <p:blipFill>
            <a:blip r:embed="rId4"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Governments in charge</a:t>
            </a:r>
          </a:p>
        </p:txBody>
      </p:sp>
      <p:sp>
        <p:nvSpPr>
          <p:cNvPr id="13" name="Tekstvak 12"/>
          <p:cNvSpPr txBox="1"/>
          <p:nvPr/>
        </p:nvSpPr>
        <p:spPr>
          <a:xfrm>
            <a:off x="1331640" y="5570076"/>
            <a:ext cx="6480720" cy="523220"/>
          </a:xfrm>
          <a:prstGeom prst="rect">
            <a:avLst/>
          </a:prstGeom>
          <a:noFill/>
        </p:spPr>
        <p:txBody>
          <a:bodyPr wrap="square" rtlCol="0">
            <a:spAutoFit/>
          </a:bodyPr>
          <a:lstStyle/>
          <a:p>
            <a:pPr algn="ctr"/>
            <a:r>
              <a:rPr lang="en-US" sz="2800" b="1" dirty="0">
                <a:solidFill>
                  <a:schemeClr val="accent1">
                    <a:lumMod val="75000"/>
                  </a:schemeClr>
                </a:solidFill>
              </a:rPr>
              <a:t>It benefits what is needed.</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6"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9"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a:hlinkClick r:id="rId5"/>
          </p:cNvPr>
          <p:cNvPicPr>
            <a:picLocks noChangeAspect="1" noChangeArrowheads="1"/>
          </p:cNvPicPr>
          <p:nvPr/>
        </p:nvPicPr>
        <p:blipFill>
          <a:blip r:embed="rId6" cstate="print"/>
          <a:srcRect/>
          <a:stretch>
            <a:fillRect/>
          </a:stretch>
        </p:blipFill>
        <p:spPr bwMode="auto">
          <a:xfrm>
            <a:off x="1416954" y="1228870"/>
            <a:ext cx="6251390" cy="4359986"/>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45413"/>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Tooling</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6"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9"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p:cNvSpPr>
            <a:spLocks noGrp="1"/>
          </p:cNvSpPr>
          <p:nvPr>
            <p:ph idx="1"/>
          </p:nvPr>
        </p:nvSpPr>
        <p:spPr>
          <a:xfrm>
            <a:off x="467544" y="1628800"/>
            <a:ext cx="8229600" cy="4525963"/>
          </a:xfrm>
        </p:spPr>
        <p:txBody>
          <a:bodyPr>
            <a:normAutofit lnSpcReduction="10000"/>
          </a:bodyPr>
          <a:lstStyle/>
          <a:p>
            <a:r>
              <a:rPr lang="en-US" dirty="0"/>
              <a:t>dLv can be at start tooled by an extra line in accounting systems, and LET or Bitcoin alike open source software, operated by the community, but not connected to financial values;</a:t>
            </a:r>
          </a:p>
          <a:p>
            <a:r>
              <a:rPr lang="en-US" dirty="0"/>
              <a:t>To integrate in national and international tax systems extra developments steps are needed</a:t>
            </a:r>
          </a:p>
          <a:p>
            <a:r>
              <a:rPr lang="en-US" dirty="0">
                <a:solidFill>
                  <a:schemeClr val="tx2"/>
                </a:solidFill>
              </a:rPr>
              <a:t>New legislation will develop out of early start ups: both for providers and users.</a:t>
            </a:r>
            <a:endParaRPr lang="en-US" dirty="0"/>
          </a:p>
          <a:p>
            <a:pPr>
              <a:buNone/>
            </a:pPr>
            <a:endParaRPr lang="en-US" dirty="0"/>
          </a:p>
        </p:txBody>
      </p:sp>
    </p:spTree>
  </p:cSld>
  <p:clrMapOvr>
    <a:masterClrMapping/>
  </p:clrMapOvr>
  <p:transition advClick="0" advTm="15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Conclusion 6.</a:t>
            </a:r>
          </a:p>
        </p:txBody>
      </p:sp>
      <p:grpSp>
        <p:nvGrpSpPr>
          <p:cNvPr id="9"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3" name="Tijdelijke aanduiding voor inhoud 2"/>
          <p:cNvSpPr>
            <a:spLocks noGrp="1"/>
          </p:cNvSpPr>
          <p:nvPr>
            <p:ph idx="1"/>
          </p:nvPr>
        </p:nvSpPr>
        <p:spPr>
          <a:xfrm>
            <a:off x="457200" y="1600200"/>
            <a:ext cx="8507288" cy="4525963"/>
          </a:xfrm>
        </p:spPr>
        <p:txBody>
          <a:bodyPr/>
          <a:lstStyle/>
          <a:p>
            <a:r>
              <a:rPr lang="en-US" dirty="0"/>
              <a:t>Community and governments will manage dLv registration systems as a non commercial act</a:t>
            </a:r>
          </a:p>
          <a:p>
            <a:r>
              <a:rPr lang="en-US" dirty="0">
                <a:solidFill>
                  <a:schemeClr val="tx2"/>
                </a:solidFill>
              </a:rPr>
              <a:t>Companies &amp; private will book into the dLvRS</a:t>
            </a:r>
          </a:p>
          <a:p>
            <a:r>
              <a:rPr lang="en-US" dirty="0">
                <a:solidFill>
                  <a:schemeClr val="accent6">
                    <a:lumMod val="75000"/>
                  </a:schemeClr>
                </a:solidFill>
              </a:rPr>
              <a:t>Commercial banks will loss a part of their function: 65% of Salary Payment &amp; Savings </a:t>
            </a:r>
            <a:endParaRPr lang="en-US" dirty="0">
              <a:solidFill>
                <a:schemeClr val="accent3">
                  <a:lumMod val="75000"/>
                </a:schemeClr>
              </a:solidFill>
            </a:endParaRPr>
          </a:p>
          <a:p>
            <a:r>
              <a:rPr lang="en-US" dirty="0">
                <a:solidFill>
                  <a:schemeClr val="accent3">
                    <a:lumMod val="75000"/>
                  </a:schemeClr>
                </a:solidFill>
              </a:rPr>
              <a:t>Labor is also to pay a added value part in money</a:t>
            </a:r>
          </a:p>
          <a:p>
            <a:r>
              <a:rPr lang="en-US" dirty="0"/>
              <a:t>It’s to early to measure dLv impact on banks</a:t>
            </a:r>
          </a:p>
          <a:p>
            <a:pPr>
              <a:buNone/>
            </a:pPr>
            <a:endParaRPr lang="en-US" dirty="0"/>
          </a:p>
          <a:p>
            <a:endParaRPr lang="en-US" dirty="0"/>
          </a:p>
        </p:txBody>
      </p:sp>
      <p:sp>
        <p:nvSpPr>
          <p:cNvPr id="4" name="Tekstvak 3"/>
          <p:cNvSpPr txBox="1"/>
          <p:nvPr/>
        </p:nvSpPr>
        <p:spPr>
          <a:xfrm>
            <a:off x="1115616" y="5733256"/>
            <a:ext cx="6480720" cy="523220"/>
          </a:xfrm>
          <a:prstGeom prst="rect">
            <a:avLst/>
          </a:prstGeom>
          <a:noFill/>
        </p:spPr>
        <p:txBody>
          <a:bodyPr wrap="square" rtlCol="0">
            <a:spAutoFit/>
          </a:bodyPr>
          <a:lstStyle/>
          <a:p>
            <a:pPr algn="ctr"/>
            <a:r>
              <a:rPr lang="en-US" sz="2800" b="1" dirty="0">
                <a:solidFill>
                  <a:schemeClr val="accent1">
                    <a:lumMod val="75000"/>
                  </a:schemeClr>
                </a:solidFill>
              </a:rPr>
              <a:t>It is that simple</a:t>
            </a:r>
          </a:p>
        </p:txBody>
      </p:sp>
      <p:sp>
        <p:nvSpPr>
          <p:cNvPr id="13" name="Rechthoek 12"/>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4" name="Groep 16"/>
          <p:cNvGrpSpPr>
            <a:grpSpLocks/>
          </p:cNvGrpSpPr>
          <p:nvPr/>
        </p:nvGrpSpPr>
        <p:grpSpPr>
          <a:xfrm rot="16200000" flipV="1">
            <a:off x="7740272" y="-711305"/>
            <a:ext cx="684000" cy="2124000"/>
            <a:chOff x="4534627" y="3212976"/>
            <a:chExt cx="1045485" cy="2304256"/>
          </a:xfrm>
        </p:grpSpPr>
        <p:sp>
          <p:nvSpPr>
            <p:cNvPr id="18" name="Rechthoek 17"/>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Resources value</a:t>
            </a:r>
          </a:p>
        </p:txBody>
      </p:sp>
      <p:sp>
        <p:nvSpPr>
          <p:cNvPr id="3" name="Tijdelijke aanduiding voor inhoud 2"/>
          <p:cNvSpPr>
            <a:spLocks noGrp="1"/>
          </p:cNvSpPr>
          <p:nvPr>
            <p:ph idx="1"/>
          </p:nvPr>
        </p:nvSpPr>
        <p:spPr/>
        <p:txBody>
          <a:bodyPr>
            <a:normAutofit/>
          </a:bodyPr>
          <a:lstStyle/>
          <a:p>
            <a:r>
              <a:rPr lang="en-US" dirty="0"/>
              <a:t>Human labor is the only source of Wealth</a:t>
            </a:r>
          </a:p>
          <a:p>
            <a:r>
              <a:rPr lang="en-US" dirty="0"/>
              <a:t>Surrounding can be less or more a Bron: by Field, Creations - Matter, Energy, Space, Time.</a:t>
            </a:r>
          </a:p>
          <a:p>
            <a:r>
              <a:rPr lang="en-US" dirty="0"/>
              <a:t>The Economic Wealth value (Rv) of FC-MEST depends on need and scarcity:</a:t>
            </a:r>
          </a:p>
          <a:p>
            <a:pPr algn="ctr">
              <a:buNone/>
            </a:pPr>
            <a:r>
              <a:rPr lang="en-US" sz="4400" dirty="0">
                <a:solidFill>
                  <a:schemeClr val="tx2"/>
                </a:solidFill>
              </a:rPr>
              <a:t>Rv = (</a:t>
            </a:r>
            <a:r>
              <a:rPr lang="en-US" sz="4400" dirty="0" err="1">
                <a:solidFill>
                  <a:schemeClr val="tx2"/>
                </a:solidFill>
              </a:rPr>
              <a:t>Lv</a:t>
            </a:r>
            <a:r>
              <a:rPr lang="en-US" sz="4400" dirty="0">
                <a:solidFill>
                  <a:schemeClr val="tx2"/>
                </a:solidFill>
              </a:rPr>
              <a:t> + FC-</a:t>
            </a:r>
            <a:r>
              <a:rPr lang="en-US" sz="4400" dirty="0" err="1">
                <a:solidFill>
                  <a:schemeClr val="tx2"/>
                </a:solidFill>
              </a:rPr>
              <a:t>MESTv</a:t>
            </a:r>
            <a:r>
              <a:rPr lang="en-US" sz="4400" dirty="0">
                <a:solidFill>
                  <a:schemeClr val="tx2"/>
                </a:solidFill>
              </a:rPr>
              <a:t>) x Trade Skills</a:t>
            </a:r>
          </a:p>
          <a:p>
            <a:r>
              <a:rPr lang="en-US" dirty="0"/>
              <a:t>FC-</a:t>
            </a:r>
            <a:r>
              <a:rPr lang="en-US" dirty="0" err="1"/>
              <a:t>MESTvaluation</a:t>
            </a:r>
            <a:r>
              <a:rPr lang="en-US" dirty="0"/>
              <a:t> needs evaluation.</a:t>
            </a:r>
          </a:p>
          <a:p>
            <a:endParaRPr lang="en-US" dirty="0"/>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5"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8"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3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17" name="Groep 16"/>
          <p:cNvGrpSpPr>
            <a:grpSpLocks/>
          </p:cNvGrpSpPr>
          <p:nvPr/>
        </p:nvGrpSpPr>
        <p:grpSpPr>
          <a:xfrm rot="16200000" flipV="1">
            <a:off x="7740272" y="-711305"/>
            <a:ext cx="684000" cy="2124000"/>
            <a:chOff x="4534627" y="3212976"/>
            <a:chExt cx="1045485" cy="2304256"/>
          </a:xfrm>
        </p:grpSpPr>
        <p:sp>
          <p:nvSpPr>
            <p:cNvPr id="18" name="Rechthoek 17"/>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a:t>FC-MEST &amp; Trade Skills value</a:t>
            </a:r>
          </a:p>
        </p:txBody>
      </p:sp>
      <p:sp>
        <p:nvSpPr>
          <p:cNvPr id="3" name="Tijdelijke aanduiding voor inhoud 2"/>
          <p:cNvSpPr>
            <a:spLocks noGrp="1"/>
          </p:cNvSpPr>
          <p:nvPr>
            <p:ph idx="1"/>
          </p:nvPr>
        </p:nvSpPr>
        <p:spPr/>
        <p:txBody>
          <a:bodyPr>
            <a:normAutofit lnSpcReduction="10000"/>
          </a:bodyPr>
          <a:lstStyle/>
          <a:p>
            <a:r>
              <a:rPr lang="en-US" dirty="0" err="1"/>
              <a:t>Cv</a:t>
            </a:r>
            <a:r>
              <a:rPr lang="en-US" dirty="0"/>
              <a:t> was based upon “replacing labor costs, food value, or happiness value.”</a:t>
            </a:r>
          </a:p>
          <a:p>
            <a:r>
              <a:rPr lang="en-US" dirty="0" err="1"/>
              <a:t>Mv</a:t>
            </a:r>
            <a:r>
              <a:rPr lang="en-US" dirty="0"/>
              <a:t> was based on market price x TS </a:t>
            </a:r>
          </a:p>
          <a:p>
            <a:pPr algn="ctr">
              <a:buNone/>
            </a:pPr>
            <a:r>
              <a:rPr lang="en-US" sz="3600" dirty="0">
                <a:solidFill>
                  <a:schemeClr val="tx2"/>
                </a:solidFill>
              </a:rPr>
              <a:t>TS = Seller TS / Buyer TS</a:t>
            </a:r>
          </a:p>
          <a:p>
            <a:r>
              <a:rPr lang="en-US" dirty="0" err="1"/>
              <a:t>Ev</a:t>
            </a:r>
            <a:r>
              <a:rPr lang="en-US" dirty="0"/>
              <a:t> was based on production cost.</a:t>
            </a:r>
          </a:p>
          <a:p>
            <a:r>
              <a:rPr lang="en-US" dirty="0" err="1"/>
              <a:t>Sv</a:t>
            </a:r>
            <a:r>
              <a:rPr lang="en-US" dirty="0"/>
              <a:t> was created by land/city scarcity politics:  “City space price in the free market.”</a:t>
            </a:r>
          </a:p>
          <a:p>
            <a:r>
              <a:rPr lang="en-US" dirty="0" err="1"/>
              <a:t>Tv</a:t>
            </a:r>
            <a:r>
              <a:rPr lang="en-US" dirty="0"/>
              <a:t> was created by “time partial usership.” </a:t>
            </a:r>
          </a:p>
          <a:p>
            <a:endParaRPr lang="en-US" dirty="0"/>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3"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Tree>
  </p:cSld>
  <p:clrMapOvr>
    <a:masterClrMapping/>
  </p:clrMapOvr>
  <p:transition advClick="0" advTm="30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pic>
        <p:nvPicPr>
          <p:cNvPr id="5121" name="Picture 1"/>
          <p:cNvPicPr>
            <a:picLocks noChangeAspect="1" noChangeArrowheads="1"/>
          </p:cNvPicPr>
          <p:nvPr/>
        </p:nvPicPr>
        <p:blipFill>
          <a:blip r:embed="rId6" cstate="print"/>
          <a:srcRect/>
          <a:stretch>
            <a:fillRect/>
          </a:stretch>
        </p:blipFill>
        <p:spPr bwMode="auto">
          <a:xfrm>
            <a:off x="6569651" y="476672"/>
            <a:ext cx="2574349" cy="1224000"/>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a:t>Field value</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3"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5123" name="AutoShape 3" descr="data:image/jpeg;base64,/9j/4AAQSkZJRgABAQAAAQABAAD/2wCEAAkGBxQTEhUUExQWFRUWGRcZGRcYGBoYGBwaGh0YHBsdHBsaHSggHhomHhgaIjEhJSkrLi4uGR8zODMtNygtLisBCgoKDg0OGxAQGy8mICQsLCwsLCwsLzQ0LCwsLCwsLCwsLCwsLCw0LCwsLCw0LCwsLCwsLCwsLCwsLCwsLCwsLP/AABEIAJ8BPgMBIgACEQEDEQH/xAAbAAADAQEBAQEAAAAAAAAAAAADBAUGAgEAB//EAEEQAAECBAMGAwYEBQMEAgMAAAECEQADITEEEkEFIlFhcYETMpEGQqGx0fAUUsHhFSNicvEHM7KCg5LCotIXQ3P/xAAZAQADAQEBAAAAAAAAAAAAAAABAgMEAAX/xAAtEQACAgICAQIEBgIDAAAAAAAAAQIRAyESMUETUQQiYfBxgZGhsdEUQjLh8f/aAAwDAQACEQMRAD8Ay/tYhRxMtCyAfDRvEhmUuYUqJzMxCgXej6RNQspwC00ZWKYqZ3ySxZXVT3rmEXP9RMhnSygu0pKFFjVSavXTfb/pjKGerw0y33UlSgK0KwgK77g00jJj+aEWJFl7Arm/h5OHlnKqeVAFyAE5lFa+AIS/+YspPhYZUtDpUhIIIBYhNAQRbzO51Edf6fSsNOV4mKQCmXLRJlBzcEZ5hy1KlKWAHoEhQ0rT2l4Zmz/CKci0qSkGr03VBkU8rchfjGTPkVtffd/wTmkZ/wBjyJQmHwytTBILbqQpnNnBAcghzyhT2pxxnTVKCQiXK8KUEh6KKSTc/wBOVwACEJoHaLnsQgy1zJM1LTE5Shw9TQFwC4AYtq3GM/7US0jG4wSwyBODDg4JOpq7/dIrhknOS/Mcq4JMz8ACEq8PMxPuvmU3UuT0J6R94TmTJWClE5QWs+Z5aElZSwqAVISCL2jaezfst+J2XKAVlKkk5rhxNBNLksk0s7MYQVsEqxy0SVGenD4dAOYmi5qiGHLKgUcUJhOdNt/f4HPSAYj2cVPlFRWlIKhmUkZUlK2GatCq2gNRXSJ+1tjzMKUgzFTUKu1DlOhQxpYvYM1raWRtM4dMxK5akoR/LORGUFgaOKvVnzc6iJG2ccMSgqlIOcVExQylgGCHoFUTcjWEhn3tfKIpxEZWPmZUy1ZzKlqdKkGgJSskFBBdOY0LuODKIMvFYNMx1IZrAFRelSLUZIZ7C0V9nnwkpzKGUhRNynMCyd1DlgH6udQIfRIw6ytZmLSFApSpJK1OCCHCUvl1qKFtRUSlFu12K5JmLVhMpBeoJo5ApYjhw+kVNgY0y1lIVRmYl0qBDZVJ8pINav2g42PLSlyvMACEqSkXDE5nLoIcquQWANICvBpI3lBKits2ULc0aoLpdxdwakRdU3dij0uanxUlJKVVLi7MRRuJPzgWPw6wlYAd2NBWjtQciawntGYtCVBF0qL5SCWD1III+TMINidu5pSfESErZhlqSkWdiAA4YNZ41K9NHCgbwshSoKoHJAegNX0Cs3qBWOZRASBSoSSa03ahuBPagj6RipcxZBUoH3QktmJP5lO4j7JnqSKhIdr20FzfWleERz5eDoZgcSQonMWJ0ajUYDXSNLsLZ6ShM4LceIMyWYuEqSAK1LTHqNYlbOmJzKlzJZK1MQQnfDg0GjFk1I1LcY1OHAkpXJkgZlIStagWUlh5g4uC9aRHJmccaq0wpDeztpolqQMjB82ds7BTqdidaEciK0EQvabFImYrDzEsQVYjzVADS7ghgA9NKCLaTLEspUgJ6EFIGYEkZqtVsxo5B5xGxOGGbDrGYISpaVKYCYkKSkJLgMKgAvxprGHFl5N35stH2Ifs9kEqQqaDMT4y0mWi/wDtzmVY6mlfdPZmfiguXlSgoS2VLrUomvQABg2ltIS8Tw5eRmaabGjgmuZ3ScqiO6o8m4gKTdJ3gA1wCGPlIuc1G49vShdtnNWJ4gpBAB8pUGoXclmfR9bvXSEcVmWCEqK2SVmii1jVgzOb6UhnH7OmoXMSu6pcqbUjykBIUA9XNKaguHiZIxCpZStLOCadQ1W1h27Xyicdh5CEk72ZIKbipoxLAswp8YfzFCAliEkSz5qkNmrwqczEUKo59m9mficTKlFYBKHzTCoPlSrM5FalPEPZxFbaGzMPJlrCcTKXmTnIdRU6As5UpAYZgQklR90F6BMTldjwi/JkkyhLnspW4pRS7lrkVYF2PwhmelSWUKOo5ah7li16VsIbxeAl/hUqRMKpmVK1obyu71PIpqH7RPmYvNKQAMpS2bqkEJPp3cwZWzpIdEomYpAQVBCVAu2YIQVFVNC4IYaWFCYFiFZpKVBgQsgAdL2qHAtxh+Tj1zZalBbLmAJUs1yJB3gmtFKyklm8ymyvVbG4YpSiWgqWCpwl90Eu26Calx8RxhN2gcfY08zAyUvOnuorSFSwh8mWYk5Xr7zzKchB5c9K5ZAl5/EolIKjobZalTqUPdos3cNn8Hip3hJkEkpKSQnOeWUFNqOIJmyuQSkhLUerUAdwGbWtYnPDN75f+FUlQX2Qx3hYcZUZyywQSHCiSk04lA7BzxgO00hec+VORZaxBSgFKTooqKE14uaxN2NjghOQkpKZi8pJDNQ1BbmSX7QfG44kZSbF3s+lnYUpzeK8ZKTdg0RJp3C9LdaN+kE2DjVS1TJTgInJAU7XlqC01JDWNeccGSlVSo0BysC+vWlB6wliJZRM3uI+I+Ii/aaB4KPtXiAtSFApJSkSzl4IGUF9SWJcfm7QohYWmrJNK6a0Z+nxj7FA5Wt8LVrz0hTDgVjoqooFmjxy1LkpWqgfdHIgv8h6jlE5WD/liYVpAOj1Cd4EnumzHtrusZstIl5EnM7JKQWB4uXuCAwbS8S8HsdKBkUQVBRLKGjU0csQfUczEseZcdEuSQDYuLSQaEJBCMlnCRQqAYhQBLV1veLOytoS0JKiSVBTooGDcdDxoaWq5aQtAQFJoCHZrEk1IOvTT4QvIIc5SSdcwZ+QeM88aldEZW3aNar2jWrwwSCtCMocvqVOabvM8tIyWPmFSlqNSVBzVyXXyq3GsG2SSZ+RRKHcFt4tZwx6f4icCMijdWdIJcEHdJUQE2Dlm+sN8PiUJjRT7Z+h+x3tL4OEly0qyqdYYqSlNVLY1BJqQGT61ir7MYtH4jFTVrczyhLL1EtJYW8jq1rx1j8z2fiEgBOar2YuACFAg2qf+MWzixwzHK6iLBveJZmuesZ8+GXJ8b23/N/oHnJM/V5spE9EtE5MlMoBwFOXNACA4DNmoSTaI22PZiYEBMhcrwXBKSC6gcrAKZRvWh1MYFHtQZZBUTu2Jauor+VjStO8Vf8A8lKSk6kgVZldQDuk6W0JrpNLL0439RrUu0dY+R4SlJnSDLBdJUpJIoD5VOx8xL9H4RMlSAlRyAFBapHEAA3cP/mOdqe2ipyR/NAUmhp1Ylmq5JsX+UaXt1IGZ8zhyHIY6+r35Rqx4pPwScHejQ4bFqSopUDUDVyxsA3S3C14W2nhEZZhCTmzZikKYFJNz72YU9aPWM+duAuK5WHCp1eh+xDKdqIS6kqJLWYittDb6RoWKS6OUJG92HsyRNRlUgJDJCFKdxlJPhkpU+tTu0IAqHhvEf6eYUSlJlTFFTB1LIKqF3YNQ0GUMKuagEYfZG25qd0JmEEghgQTZ6WPPjGgw0yauZcoUoEKQVpTX+1RDUr35wnDNHroonJdogT9iJlTv5cxRCagKStNCKATAkpJqHte4q1hGxZzZ0SnAL7zJZmqSogMH46RSxc8pUUGVnUbKDEqLDQXZ9KRQO3JyJZSqWpGchbnVJYM9mLdam0NnxTm4yv9ftDJX2Z2SUyisLSfFISUEONQ7qDVAZr2NrxTwU9IKssveWrfWlJJyk5meuVqn/xDQaZiD4SlmtdxBGmtkihpcm1Y5w+NCUhkjMzbzqDaU0jNkU8rqO67f9HJUUZ2HUUykhAmWHkCkrFE1INHFA9XLlyHCe09l5AkoSKM4ZYBSobqWDglwkC4OX00Gy9pypgyr3VAeVIZL1OYPV6XMSvalP8AKlpIQuUACkhYcp8juaOCslgahTXqM6x8Z039/kWgrMLtfCKCppWCC6F9AoNXUcG6awrtGWsN+UqzpFmcbtTpWkPYraITiVpWokKllCipLnMCyWuwUwLk3WLggworBzJ0r/clhctIEsqUlGbLZAUWBNR/48o3xck9j8djvtTihMnyJi0UXKXJShZFcycyCcynZ2KSWqzamMGpKSCNS2W4AIJJAAcMQt3P5aGsav2jkqRLYy0iduLS01KwSDvgJTViC1ajjGWxsgJUotlTmUQHcpCi6R1AIDnhFcMFCNCy0zqQogpIGaqkZWuQU0NavnpzrFTbaFBUjPlQJ2QFKUnM0vKFKKSkMWL829JqEKUAEJUQpSgnKCXmKRYcSBlJAsGJoRHoxJ8dKif9sZUkKCgk+8DUpJdRFSxHEQ1WxE9G4k7NwvhkSpE6cpQSRmGQJSaKU+YqckF92gcDWMJJyZ6VlqzMWsATlNSxdgO5iltXaJUh1OCQUpILDevupAADE05ta60rDpElEzxMy3UcoSSUg+VyCeZ415QqVDSkgmzVtmST7xYCpIINLuLXDtDUwoWZYqA6syVGjhCiC50fS79QInqdK0lAXvoAUk030li3EMHc1qYKnxZhTuMUkkhAKiEgHeUQSRUs9B5Y7VM5PRQxSCkpO6lBC2QKrKRUnKN4CjAmlHhWaZk33VAVYlaMoBNmClEMCzDhCMwpBILgk1AHzLuT1MUkS3QkIKsuoDWDEsSedzSFtLsV5BCXhFoK1NuFRCZhDO1Dlfr2YR8qcKkKBUxoxNK3IGtAHitIyIStg6TUJUoKS5o7O2gq3eI2MxTbqQE6kAJvVqi/WkJGTlKmKpW9HK5y1ZXZQSAeFCGANOAiftGtWZtOXCvC1awfxQBlI7F+ug7V4w4jChciYEpTu76llQSBoEupVSSKJvakXWn0UJuHRmYkaPSlqHvSpgkvCJzG5HIgDTVX1e8My9nlEkFcwhZqmV4S8zFn3jQFzZjpWtEdoSFUBSQoaEEH4w177F7P0nF7SVMUEzCogFqs+Ul+D6HWJuInMxJZySqrm+7p9XY3rApoLMVlr81Ely9a1/S8cBaAWBzEPvEhg1QOGlOvSMscfgzNlKXi8yQFeXSgJAuQHDi3G5pcw/gcFg5pQgJMshVVFQdWZg1QEsXGnfSM1i5RKs3lBcMDSnPi3KFpJUcy0DyMVFDsAWT61A7xzgq0ctGmn+zco5lCZlAzB0kGgcNSpHMN3Zxltp4RQmAKZIUM7/0jcl9mRwoGGkOydsEf7qs3UOzNYOHNrlv1Wx+KlzlEBjWiynuKPRuIY9YaHKMvmHT9gmAUhO6C9CfEDkPRkhmNL6O441LhFzlzHcy5bgqygOA4cAZmyhyRWpSGidgVTM6nQ5CCSbsl3JI4uBdi4iwE5k5SCBZhlFWYB6VJOrimggzju2G/oCxHs7icVMAXiCoIoPEVMmkA2JUaOzW4jrD4/wBLZpIKsRLHMBf0jS+zWISUDdWGvnJ4n3XoBVPEZbO4ivPmpUl9xi2giHr5k6Udfig8qMXK/wBPcJLrPxOajsCUcbbte0O4TYGyEeY5x/dMV8iHipiZctXmmAdn+kIeFKBocw4BH6uI2Ry5KV1+ormxyV/CE2wwP/YCv+SvjDqMfs4WwyQP/wCMsH/kWiTKUGYIJH9tejlRpFnDY9gBkXRn4+uURRTb/wBqO5P2PpJwkwkplpR/2kjXi36w+cNIAfMBQ+7ypYQCZtKSCT4KySAKzlD4prrCuL25LQk5ZMkE8Stehp5h96RjyYlklvIOpv2Je05csk/zDWreGqtObPE+VgSqiQo0/Kf/ALQXGbXz1yYUcP5eZQHSYpXpH2H2lNHkago0uXQ6syaX+MaVgryUUtdHSNlzSay12Humw9YqYbZEws6SOoP6RE/HYmYDvzlIdmCi1KGgYCrjtCWLnTAKhY0dZfWgOYt25x3pyXQfl9jUz5aJKSpZBJ3SMyUkPrU8iLPV4zWN2uteZKlnIaGobK5e4s7cLRGxUtSgywpuBDD4Qji5oFAXADli+tj9Iz/4/wA3KW2L50X8OUS0hYQgObhKcyXdsuUOFUUSXcOkxwvFLWlZUoAoBIYAMSQmpS1TUveIknGuQFEMAHeqSTYq4isUtk7Imz1K3XSCMxO6lINwkAqKjws2tYo1xVtj/gEl4UEHM6ioEaMKi2YhwWsP8/Yf2ZlzRnm58oAPhyznmTAKVaktJ0NTdhaH0eycxSkhzMBYKWFZCOJBZQdwbhhrwjR4gpkSUyjP3Q7JSyCCmqDUFSqNukjzaNGWedRXysXiY7bEpSVGglpSkoAS2bKxKZSEe6nO6lE1UpVSWAMjDyFqKd01ozZqCpZqcy9yL3jQ7cn5wlKE7rId2eg/6eLdrxMXOIIJURcBVyzHmKHg1tIpDO5RJN7EZeBmTA1TlzAAVISD6pqXYdecUpeFlpkKRkzLYkqSHJ1yvZ2dVOBewbrD4qYRLQgboP5dA4UCzjKQS9L93rDArmKKpsxKg2U3OY6kJ90B2cVGXWJSyu9jwXkx+z/ETPCwCMisxVZgrMCQ9KpSbXi7jpK5gYzl5SrMUZyUvY7pJAIzr7kw+jZ5WVKB1FgkNuJSKg6ZNQ1eUTsTgBnyNmdhvE7rHq5FCGozwfUUpX1oaWlol4vZqEsXJVUgXYMGPN2UfSPdoyFolpzAlLG5JFXLEqc8TfWBY+en3JgOQELAZmFmAbhrqIo7GwCZwZWIly6n/cKgh6D3UKGtywppFvmSTYq2ZlSybMKNZ27E9Y6UpwEsVqPEkU4V1px1jUYnY0hEvdnSpiyxGXNb8rKAOepdyw0esShISkhwon+mh9SKU4GGWVLwHaFUYM5RmSxDcv8A2D8NIPsqVKTmTlJm0KSd1KRejgklxx0ijLSGzBASkk+bKtRZhTNUkcQNdInYuQkLsSWBVlUSBdhchx6VZzWAsjZ262LYCaqZOQhczIlYUMyiSAQTqKjhSNBN9kkBGZMzOSQzLljd3q7y8xfmlLNGUxSimahSWJBCt5iHerizM1I1OMxksqPgIDXLpQRWzBIBTrQ/5XPzVODChnamJT4hCS9XenKrOft4DIkoS61hnNBW41LEirk6UbiwkYjMVKSLA0IfKctq21FOMO4XEFSAksySVPUEPS7fKG2lRlGMTikIOUy1zBls4y3JBIygigAJCn81nYvYfHleGQJkvw0l2QgvLURlAUkJJKvNR7KYa5olrwpBIQQVFqVcmlmepfpHM3xCnJmCFDjZyHY66Xd6vpHSSkMn4GsVhgqXKXOTQvnyMCQfIACaEj65rRF2vtITEhIlCXLQpWQ6sWck6mj9G6xfwOypvhAKXLGYVGZtLhgDpZ9Yzm0vZ2cFEuFnXLQ2FWLPfR/MOMVww3835ff3ool7i34sy5iVOpQTY2INwQ9iOJGr84cTtsBYW+d8xKaoLlTUU7qLMXLvWIszBqDggvqCGI5MYc2VgcygGV2Pf76RafBK2HifoPs/tuQt2nzHIFFAsNWCkgpPm1UbmNCsjRZPVz84n+yuDlpQUpSAQA5YPYQ1tOSACUZR1H0Zo8d/ER9St/t/QrF8RNA/qOu4PrX0geExqCSDKCuWbKezCAS8StBoodA7ejwYbTeiykD+1+nOnIxvxTT/ANv2/sRjcnastFFYYDi7+pLW7awwjbElQVnM1DgUT4K+tSAR/mkS9qzJUxSQheZqOEKSDzNT9bwCRIlkUfOoMElxUit0sRambXtGrlLoBaPhqqkLa+Zcwgn+0JRl5s8K4pKcpBUNWIzpfuZZf1GvGJi8BNByKGViaFJCn4uElZHw9C3BlTEgZpKmfzFMynwdu0LSfcQp/UUxOGHFVbElJB7M4ixg1ZcPkCR5iXcG7Ubtd4kKxSagIlj/AKAfiQ8dp2julNBV7BvSMXxqTpJeR0w+DwoGYpRLCnuKKL3rcQ7KwuYDMAQC4GYljxveI+GnkJPWLpyiUkpLk3ERyrIo2mNyQ7j9lonSShQYEKqmigdGIrcR+VbSwCpSikPR68bx+r4fEOkDKouGs8YTbUnMug0J1sNbxH4LPkU2pO0PGjOlB/M9BViGUOPZh+0bP2J2jNQmaCk5VeZQ8ybigJGiiq+hiBhsICAS9S1FN6U5RS2ZjRLSoETADQEsQzF9BG/LmuNUUVILifaOblMtOZsxBVRJKQEjdBLmpJo7lRNYUw21EZkgqCVgUIIUF31CjlDG/IWhqatExOVq3FK1EI4rAJSASHcaiJRnj401QovtDHlTstxbdqCK2INe1KiCYNSAFFaQogMArk9Heg6RHmoypygMFE1q5IqewBFBbvAChYFD6vGrhFkkvBsE7WSAKBIAAa1vV7mkBmbaZJLJcjK6WNAn3gz0b51jKzcXMFw7cLco4/iBA1HFhQvfW0IvhIh2alO25rFNN5npR24DVuEBO0lktlfzFmyu5NXd6F9YURtGUwCUkgMwupqasWvApuMAOVjQByaFu3LU8Y7/AB4+wvzCGPwBQMyXYMH1GvUi1eYjrZ+1MpZXyo/NvnFXEY9JSFKKWoOJItR9BU97xnMTLDkptw1+rQ8F6iqaKcbWzSSNqF0skL0YjdpyDUjieopd3BJFA1AXe2n7xncLiyio5gg2iwkBYExSkhOWzsaU1+erwrw8ejnZ4FN5TR6nuTpW8FlzCQQKAWr+ndo8VLKkOHbT83B2Z2eltO8CwycpCmeh1Zm+UDiK6GpCacweNGIFY5WQLOTUU3RToI6lpypO8HJJygh6MG694ZkbNQ2aYWezO/zjn1RO0mTZk0glIqe/GG9k4TM6gSAPeNHtQMLv91ii0vykKejjMVgm2o4uWDtHa5ikAMjKA6VKOqwxUl7ghxQMz6VdpvWjnVaFVYdaFFRUAzfb6diI9xOLBD0YULMSQ3G5uac9bQrOK3JYlJIDFRI1J531D2taC4xASMoDFmLG1NGrprCpe5NId2XtcDdCisdSxrrQiLK1JLEkOLEEOOPYtaMjg9llKw3MsQSPtu9ItpdFbmgc29OPOLRXE0xjQ1tHZ8uaQZjgpDOCQ/ZiGgCdkISxSoUegd9Te1hrBJGKSDvJcasePTm1hp1inhRKX5Q6v7w51oN1WnDsYM1GS2U42d7IUZaWzEvan7Q3McghlEkUorSrxxJkS7jxUHqlY/4pIhpKaFptebjpQOI8pr4e2+T/AEEeNkbIpnyqLGpY8u8TcRiloVTOnVnKTyjRLVNTqhQ5hJ+aQXpCUzFoUcsyUx4pJDdgfnF4Sx38sv1/6JuDI+F2jOK8/irUdUrKlA9Q7tDqdpKW6TLSkvQoK09mzGneLEnY8mYB4ZOY6Ej79DD6/ZijgIB1fMAOjEue4j0IRmSdGa/FLS29MCdUpWpPo7tAp+LSUsyu6kmo1ogF4vL9llHdYlVXOZLct3K4cak6XiNjtjTZfmSoAmmYD4kEpfoYemuxRL8SQaADVtDwcG4v8Y9XMceVI6D6kn0gOGwyl+QZmuxA+JLR1+HUAXA9QT8DEMytDoJIlUuK14N1EWsMXHGI+HLXDdBX4xXwNrk92jJlbo4t4BBYEO4t9iMpteW00BmISRQ6dDrzjS4VCCP9zLe8xQr0ChGa2pK/m0mJWTds1B/cpREedj1NlYhNlYeWgAKJqGajF9DlWkmGcfsxISrcIH90y3XOaQ1scKSoELSnkJqio9gEwf2jP8sFalIBLe8MxqWKphI9DCSyy9TTGvZi5yUIS4etATT5R54mZA1Z+P0Ec4tbpAGVjxJB6bogMkUt8Fn50jb3G32MgExiW+9INJlAlvmw+ceeHU2hzZ8qpqXawavc2ikfZAaFp2ABD1bjEzE4Jrt3+ojfYNSMrZcr/wBRVTmAkh+kZ/buFCABV9XI1qGb5sI004pNMRdmdEsCooeLQr+GqTmqS5vWrn1ipIkBR/eGJezMxNWA4/dI71nEazOY7OSMxtbSAhbff39mL+08CUlvv0aEJeHUXbT0isMykg2TiSVEp5k5fKHPPSrV4xTwuI8NVVFJSPdUKKAozUodQYfwOzp7uKPQuwBFCxF2oIdwvs6AHWQS7lTGtbVIAFeEO5poWU0hYKBzUc1LptobVFg260Ew2U1IqTRKaNS5LM9xxihM2ehyXNaWS79W52j0ISgMEvyKjU62FAeQ1iEpUSlIXOtAEhILOXck0HE6kuLi8COJSC5UCDxJA6AMT6gQXHKUEEoDktzUBpU6chEHE4hQLWU+oanfSBCV9DRgpGllbcRLrJl5VKSsFYyhnNAlxmYj3t06aOZYxhmMSybUCQHp5jqVG5UoudTCiQW4jixb17waX0NeX00ivBIEkw+JKqFLltXqTSt+sBUFLLEVd6WfTh04Q1LcliKhhz9D+sVcNLBHlsL2HAlg1DHKO9hxwvs8waN1jmDXAAP68OXbiaYA3vOWZxZzWpIBtQ1uIIVqs5Z7NQ9CrvBRPUXTurFCczFqMzqPUcLdYfyaEiX+HJs501jpElSbpIYDjbjpwip+E8QlpelCh9Gs6srkHkQxjqXseYC4RMDEC5djRgAz82J4XhkwuI/shOYeatG4ntlDB6XN4pqwaWqqrUBykdiFRMRsycshkkl3ZQKVFNAcr3Z6s1ucFRs2ekFnUXsSqpYF2NxeopugRj+I+Fxy2nTBX0FdpSMtiCOof4GIC0LfUd41OJ2LiAaICnf8imtoquvx6ErzNmzRfDHk0v6fSMscThptB4LumScHMmJqCQeRLd40eyNqz3sVjgzp+VB6QnKwUwXllNHqMv8AyaHsJgS9UpILD31X5A1roDG3A5J6RCa+pqMNtN0l8qeTivxL9BB1TlCy2bmK0sKRJw0jwxRCFEF3Yg8wMwfjZ+phtWLUQ5Yf3BiOr/SPSjJ0R4gMROCnzFJD6hKgWZ8wVr0idPGGS+6mWTQlASkkXssmnSHfEQs+dTua1ILcCKfCGxIlpBfxFdMjcdC8TeWJRYZGRmbIl1UF3r7o9QLwEYdve1uopSPiflFzE4WSCSFlJexZwTqwBhDFSXBOcEi5p2JcCkZMnpS7QfSkgCZxTQKBPELI/wCNYibWmlUwEqzHkpR+LN2rFGeklmW7flOUDW7QpNrQs/HMT8/0jFLFjUrick0O7LxJSEvQf0pT8gmDbZxZKWD9FAHvVLDjrEmdLGhBHRTekAnLoxJHLI4/5Rll8Mr5WFdk/F3ckvSmYJTTkIQKw9nPeHZ8vgL8QAPV4TWkgsxeNMVoogS70h3CTSk6HR3483aE0yyX9eMOyEgC7P0L/MCKpIDLGF2qE7rkPwVQ9QIU2wsKYhz2aOMOxL1VxDOfhHGKkvZ0voXt3izmuFC0znAp4P8AL9Yoyxw/bvWE8GGow7uPrDSZnBwRwB07W5xlkkzmcz5A/pgOVCRVSSBe+UGpsPMeZLR3OJIqaDhX6En7aJ2IUpRYJcWAL09I6KfRF22G/issOyJkxQBYAUq1msI9MyfMSo7kjqSVBJqVHR30MKfgZ5SCVBADslwjhU5QKdeEMDAAMaOneJLkvQkmlhw1jZGPFHUkHXMXnISlw9VG9GYnjZo8XPmuCE7rAgUvShqz6sDpeBTyorVlzZXLksw0IepJ7tCplTC5YBJAG+okNqAX3RTSvxhWtBa2GONU+VSkh+IB+9I5XMTMSAoJWRqN7rzETZ0lLuVoSGO8gEjkHOp4D9YPOxaAAnMpIS/lYXrxvE5Y/ZsdY/Ixh5BYksezDm9W+Ucow5IP8wEPYVI5Ud+EdTcQlSsoq1Ddie3B+GkPbE2dNXLmSggqK6oUFJoSMtQ9uHCvGNmTPTpIaMZPaF0SjL1c6Hh+/wAbQ5LnG1udTzDF+cWB7MzJaEialSlpDbikXuxBq7dTeJqsFlLKQsH8zgU0enyPrFKTHVnippuW0LkB60u3SOFosQ1DRqWZ/wBPhDmD2avTM7aEHXiFU59YsYXZSixIkrclLKSysoZnUgEAHnq50ETdIok2QMEoi3mJuklzo5L8/nwiphsTOU4E1YS7EubE7wBAca1DEca1tq2MkN4mFnS3BGeTOzglNaJVYMCeVKUj5MuXLSck2YmopMlsSbXYCivsQbR1MUE9ZS5W1FVDZgbjyqGp6PpSBqx5CiAsBAsok0AsOlz2FHBEDxWJWHCShZNi4DB3YB7VobxPVhlKqpKlG262UN/cQye4uYx5csH9Ro8kOr22pwygVAneCvqx6d4PI21PdxMNG0Hz/eJkvBAUDuLsl/8A5WHxgqAAafN/lQ/CM1bFnkl7miw/tLNFFKS2rpOnweLMjGS1pJygm9Gv1b7aMZKUHuewH+Ir4FKiKoAr7wUX4UsO8b/h6Rnlkk+y6qeniQNQ+nQFoAopqRyqC1ORFW1o8LiZut5W0OX5AmkLqm6BviH7A/KNqkTqw68ImhvodH6vf17QucMUk7rGu95SBp5EgcTHsvEF6hdBwUAP/Icf1h2WpZtvdUuG6gt2peA5RGUGS55OkxT6lR04O1u0CU4IcJYUUbMNGyi0U8WfzIS3RvUi/WJ+Iy/kIpmcDR716iIzlEdRa8gJq8wbLmPFwwfQPcdKxOXhiCxl5eYp98YZUtt4FQd7u/BummkKzZxq6XB4H6kxnksb2w2wMxCdEqPH9aQCYKsAAeY+RtDqJgYAgADoS3Cl27QGYtBGvcEfr91jLOKXgpFWSpkvU36QlPw+oIMWJ8gOxIfh/iJ82WAf0ELdD8RBcp9ACNQ/1gplGjD1b9Xgi5LaxylJ0I++RiiZNoMkKCbV5E/K3ygYQqjJIfqPvpHyZlbn0b4x2TwA5vX5RS0+0KHkFgzub1hoLJDPQ8NYSkB9Lc/jDAqWe9GavBn0ETaEdnU4CgvezMOpd7wriMQRQMOST+rx2spTq1Wa9TzhXOAbJfgS57wyTACnzlE3L8iRa1GYdo6/ArOVzSjghgHNetYZzElwlgHFgCTYdE8OnWPlpUWoyUkNqVWqT0B+zFlGkwJ20hSX4rqNCkklJKcxDk0FR8dYDMlqIKlqUA9g1XdjQUoO0cKmKcAhwSAFAEBup66wZUuoC05QSgGoqK5gXqlVLRysDuxSVsty6jcA+pL+lILK2caJKyAA9AMzvUMzNaHMfKSlKSslLPvVDl+QoCNG1hKZtguCmUAkAgAk8eA6QyUmFOclos7O2PLzb5yilSlzrpmFIqIlGUwlz8qdHKkh6+67AkfMVvECZtFFsylHgHAamjpHrHUrGgtllLOm6Co0ce6/q3eNigloa/oXf4riZR3VBgzKyZndmqtFr0Jgc3b88sFZVAmoKZaXLVcoI9Xf1hRJmUzIyB3UuYWFiakAtQEuWj6bPkIUAuYl6DIgZlVs4JDdCHrBaQU2P4bbRT5pSeWUlJ9C6WdvhrFLC+06M7rlMhiC+RX5q3AsQG5a1KRYfZ8pSXILaZhk0axsKwWZseXXcS3QnXiT8om4JlFkaKn8VkrQWUErZJ1CaMACnMCdddONUqbXxS1SiFTUu7ndIcO7AZi56qD3oIJJwyQUpEpISbqdI7Nck/pBpCZIFVpSlyCFKLj+0DeboG5tHPFrugPN9DGrwyWUQpCiztZV3ukNwo+ptoKQFPqBpUq+V4t7Rly1ElCcoqXMwG3Iksb9YRlrJ8grxEeZli1o7kMy0Ly//tUNCRlT2dzDqcMUjyBL8XJPwrCknODYvq4qIczlrknV+XeBjXehJS+p7KRWp9KGHMHKS2Yu4LcByL68L/WFpJBI0+XzilIVLDbynpZNPVBtGzFX0JMJLAFcri26x61MCmTQAQlLGtCr5pSCo9wBBpq0NVSn5gAaca+sS8c5fKXH9IcfE3jQ8lASHsHtQHMSoX/KadXL1s7h+EGG17s/IgE/sbXD3jLtiFvlVNI1YqI75Hb0gcpc1w+dRHEqfpWBztdDJtGoG2Zlu4DFLgCtwWs79bWhde18xBUlGXiEsHHM0q9nD8rxJm4hah55bCtMwJ5OUM/2IQxkxSiVFSC2rkODQAA/JtYz5V5VlFkZT2jiZZFFMbtmDl+9e0IhKyT4ZzNRg2bnYxGxC2dyAa0IP6tCknFF6KI5gselIxVb2Py0XZ8k6goNHzOPmIn4nEpTuu5IJGVmFxV2p2jk41fu7x/MS3zhbGzlsMyEhg3nlk9cqS4PWJxg1LbOTOfxhoATy0+ZaCCYojMQyXIzAgpB5gCnX0hAsTQZujv8oG6ekaEq7GseE00r8RHYQoh6erwinkqGJCiDRUc6AOS0q0EfS0l6pf4/NhBJeNIodfSH5UwjzgIHNne4oKvygitoCuQBurdLOcoYqcceA++cERhSCCrc/pepu7+gjoYwGwroSHV+1ITngqqkEnmf0MOnFvROS1sMpMoAA71jxrXU94CZ6S6qAuzs9OZ4C/OkCTKJqKCtb/tHYwIYOSSdHap48oepeBG0C/iKczArU12s1h9T2ECmbRUssE5UgKcXNAWfhVoekykpfKlk2c/p9YZk4NIdkhzQ0pxr8Lw7TaoMXFOzNq2iCmqVAMzguCRZxZjrCuP2lmQAgZTVJrmcFqFx8Y0+NwaVDKQAAD+5A484AdlSgkpEt3e7n48I60jlKPsYdTlQJdTXrUAcHDCg5x5iSKeYg2zDL8ncc6dI3A2KgWFXBOgoCDT1gadlFLEISss1KbumkN61eBvULuEkeAgBsyhqE5SeyATbWB4+UZnnSEtqpa0jv5QeptHMwoy7s1SybgJyu9Czhu7OeAhfDbKnZipOVDsHJGbsquW3EXi3P2QSVM2UgzMqpkoShUlJqSbgM+tX+zocFMw8lLSgEjglLPzKmzHuYm7T2fMSXmZVGlQrNS3C/eOsPs5QZihQ1AUadXbjoTaElkmukNqi1/FHZt0GzkOelXPpDcmeogslSn1dg/JsvxeFMLs5mKlAUGqX5c+whspSAwJ56g+n7RO8z7dCNokYnFzCrw0lbj3QbdTr3d2gmHwk5YJDsLkBwPrDONmqys5Kb5Rl/akLSV6hQDcb/AmEcE3bbDehlGxVZc6lJSA7qKwa/wDS7HlAUTQH1/S/28GM9jvBD8MiWbS4c1q9TAAsVIHozfBo7JGv+P7gTGZVf1H+IMmlgG9Y5wcsm5YcbANy/eCKI+hpEFjyf7PQXRzKDqoPp8YrYRAA89DcBz0doiSF149LxawYKRQ82Bf1AjVhx+RGNFYFpahzyhJb5wti15Q5B71/9TWHZqyRXKG1Ib79YjbZmEjIJpNnYAdgRpGt6RJsJ/EJYbMpJOiSCW9AGgOK2qhIOZSgNWFPUkH0iAZanICkFtKwQsAMxBOmtDE/WYFZYTiwtLpWcuruaHiC9Ij7RkPVJGpoRTmAn/No6UtKd4s4DOQKdOcITsSwylL8E6DrxhJy5LYVJIWmbNUfM4fqYWTswoOYAG92/eH04lJo5JHYDo8AXkN1qUrqCPiX9Iz8FWv5KxlZ8iYU0MsHiC49CC8CxSgqqZQTx/3FD1JaPJk8ig3QL3JPpRoWmrK6ZXOm60ZvTSla+/v8CqBzJ4I3gg+j99TApEtSiEoqVFgkC59IYOy5oT4hlborcOw5O8XTLlSlyjLQEs4B94uDUn74Wi62K5JENWEmeJ4fhjOKZQCXpdxpztH0zBrCgjIyzo4NOX+TF+ZJKpyFUcA1L8qA+tOZhhSE5gdbgsL6g8Ib02xPVIsjBzUmiGP5lEA82ALj4mGJMyUgFSleIwuxyDo5vSH8SpLArS+ZqaktYf1fKF5wzM5YtSjt+gLR3p0DnfYAYhxmSwBG6lstO+vMx7IxNCVZdWFwBavE8oNKw6KhzmIDqIrBZslIrSlhYfSGUWK2cCclqM3A/oOEe+KKlqjX71hHETgpQYO1gGAfQni0I4ictFSQpINEkgrHcCo+I5wXOgKNlOas5gSXYux+/hC0+aoJOQkuXV34amOF4xDBuFSfqY90terOR3LV7ROTvSOWhaZNWK143BJ6604QRG1VtvrJBFCwJ6Qri1kVGlHDinR7dYSWqEScmUUXIor2ykmuZQqDWhH9vOPPxqFJATMWhgPzG2gYs3aJJHNu30j5KAdQPR/hWLKCKemj9aT7L56SmSmpKlIqS5NDvEenyYMHZwlI3luP6lkoHQFP6GG1+0C1AIQkDrU/ABI9IVRKmz6pUVaVIFYt61A+V6WxDG4xw0qWmYOJJT6OPkIRXIUTvLYnQAq9GY+saFWBQksqaCrUModvKeDO8J4hEseVuV39SDHObl2D05+CVKkgO6lHkw+RqYMmWAHIoNSwA62juekgU9eHoXj4AAg8Ln9m+USpkm2vICZLzWHchvm/W0Fw6cpoaPW3yDx1SigKm3CusdLSRRhz+EddbBb8AFE5nBoaF2HfrBQ9d4dBX77xxWrMIGZhAB0FfsQluxT2YC6eFXo/akfWDjK+mhj2VPCgDfk1/pApozhvscYEYyezk2KSJsuUpRsuZrmKteBixKxwyul3/NZ+sQsJ4IKsrkpuS/6wynGpNAfhGiDa7Z3J+QmJxsxnUoqPNg0Lrn7ock8BxPThAZ2KBpqbD6wMzGNQ7Cp/SGbsQ+SoJOa6lFmekCnSi5Nn1Z1H6CDSlAHNcgUGgh6ZgFpQlUwgBZokVJ6m0SUZN6WgksYdaikAEpFVHQNxOsFmoKmJB3y7swYc4KqaJK/5iCtmypzUHB2jvaUhU7+ZMSJUsCyCMx4Wh+CadfochCdhXCiPKDYawp4KHYoqdA7CPDMUhWUElBLgUeCfigvOouDRvsRBjbXQT+HBR3SEnUXguGwKpaworBa44jhyhLNkP6DXuYOlWYjM4fQH5wKj7BWSQ9NxaqskJBu1XbuKs2ke4OSo1m1pQFin1ZwrvApk8oDJAJHGOsPiFagcaQ6VPYOVjYFGBYXB1Bs0EBFXLC5LcnZvhCf4wOzc7a2guJRvJObdANG1ZnPaHUvY44VJC2oTdrhh9PnCkySpKyp2T7oHxLQ74p40Z3vHyp1S4rb9flB4xezhaXiBR0kE8dL8dTBJ1Kcn+n+IHiC4zWbW/pCBmqzAvun5c4RyaDVBsSKU1+6n6Qn4bgsABqo1+xB8zueGvPQARwcrb1QPu0JJ30FWSZ8wpL0YU6VcFu/20MSscwq7ks57Q3kCrse2mkSpc1IJlpAKgSEqIsHqo8wzdoRb8F4vktorhIUCxzAaOwfnEWeopLf4hmYo4c5UsoFIJf59YHPVnCG4s3AmHWjlp/QAJ5P+Af0jkr6QwuSBRy4jkSgSwJ6sIPNB9R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data:image/jpeg;base64,/9j/4AAQSkZJRgABAQAAAQABAAD/2wCEAAkGBxQTEhUUExQWFRUWGRcZGRcYGBoYGBwaGh0YHBsdHBsaHSggHhomHhgaIjEhJSkrLi4uGR8zODMtNygtLisBCgoKDg0OGxAQGy8mICQsLCwsLCwsLzQ0LCwsLCwsLCwsLCwsLCw0LCwsLCw0LCwsLCwsLCwsLCwsLCwsLCwsLP/AABEIAJ8BPgMBIgACEQEDEQH/xAAbAAADAQEBAQEAAAAAAAAAAAADBAUGAgEAB//EAEEQAAECBAMGAwYEBQMEAgMAAAECEQADITEEEkEFIlFhcYETMpEGQqGx0fAUUsHhFSNicvEHM7KCg5LCotIXQ3P/xAAZAQADAQEBAAAAAAAAAAAAAAABAgMEAAX/xAAtEQACAgICAQIEBgIDAAAAAAAAAQIRAyESMUETUQQiYfBxgZGhsdEUQjLh8f/aAAwDAQACEQMRAD8Ay/tYhRxMtCyAfDRvEhmUuYUqJzMxCgXej6RNQspwC00ZWKYqZ3ySxZXVT3rmEXP9RMhnSygu0pKFFjVSavXTfb/pjKGerw0y33UlSgK0KwgK77g00jJj+aEWJFl7Arm/h5OHlnKqeVAFyAE5lFa+AIS/+YspPhYZUtDpUhIIIBYhNAQRbzO51Edf6fSsNOV4mKQCmXLRJlBzcEZ5hy1KlKWAHoEhQ0rT2l4Zmz/CKci0qSkGr03VBkU8rchfjGTPkVtffd/wTmkZ/wBjyJQmHwytTBILbqQpnNnBAcghzyhT2pxxnTVKCQiXK8KUEh6KKSTc/wBOVwACEJoHaLnsQgy1zJM1LTE5Shw9TQFwC4AYtq3GM/7US0jG4wSwyBODDg4JOpq7/dIrhknOS/Mcq4JMz8ACEq8PMxPuvmU3UuT0J6R94TmTJWClE5QWs+Z5aElZSwqAVISCL2jaezfst+J2XKAVlKkk5rhxNBNLksk0s7MYQVsEqxy0SVGenD4dAOYmi5qiGHLKgUcUJhOdNt/f4HPSAYj2cVPlFRWlIKhmUkZUlK2GatCq2gNRXSJ+1tjzMKUgzFTUKu1DlOhQxpYvYM1raWRtM4dMxK5akoR/LORGUFgaOKvVnzc6iJG2ccMSgqlIOcVExQylgGCHoFUTcjWEhn3tfKIpxEZWPmZUy1ZzKlqdKkGgJSskFBBdOY0LuODKIMvFYNMx1IZrAFRelSLUZIZ7C0V9nnwkpzKGUhRNynMCyd1DlgH6udQIfRIw6ytZmLSFApSpJK1OCCHCUvl1qKFtRUSlFu12K5JmLVhMpBeoJo5ApYjhw+kVNgY0y1lIVRmYl0qBDZVJ8pINav2g42PLSlyvMACEqSkXDE5nLoIcquQWANICvBpI3lBKits2ULc0aoLpdxdwakRdU3dij0uanxUlJKVVLi7MRRuJPzgWPw6wlYAd2NBWjtQciawntGYtCVBF0qL5SCWD1III+TMINidu5pSfESErZhlqSkWdiAA4YNZ41K9NHCgbwshSoKoHJAegNX0Cs3qBWOZRASBSoSSa03ahuBPagj6RipcxZBUoH3QktmJP5lO4j7JnqSKhIdr20FzfWleERz5eDoZgcSQonMWJ0ajUYDXSNLsLZ6ShM4LceIMyWYuEqSAK1LTHqNYlbOmJzKlzJZK1MQQnfDg0GjFk1I1LcY1OHAkpXJkgZlIStagWUlh5g4uC9aRHJmccaq0wpDeztpolqQMjB82ds7BTqdidaEciK0EQvabFImYrDzEsQVYjzVADS7ghgA9NKCLaTLEspUgJ6EFIGYEkZqtVsxo5B5xGxOGGbDrGYISpaVKYCYkKSkJLgMKgAvxprGHFl5N35stH2Ifs9kEqQqaDMT4y0mWi/wDtzmVY6mlfdPZmfiguXlSgoS2VLrUomvQABg2ltIS8Tw5eRmaabGjgmuZ3ScqiO6o8m4gKTdJ3gA1wCGPlIuc1G49vShdtnNWJ4gpBAB8pUGoXclmfR9bvXSEcVmWCEqK2SVmii1jVgzOb6UhnH7OmoXMSu6pcqbUjykBIUA9XNKaguHiZIxCpZStLOCadQ1W1h27Xyicdh5CEk72ZIKbipoxLAswp8YfzFCAliEkSz5qkNmrwqczEUKo59m9mficTKlFYBKHzTCoPlSrM5FalPEPZxFbaGzMPJlrCcTKXmTnIdRU6As5UpAYZgQklR90F6BMTldjwi/JkkyhLnspW4pRS7lrkVYF2PwhmelSWUKOo5ah7li16VsIbxeAl/hUqRMKpmVK1obyu71PIpqH7RPmYvNKQAMpS2bqkEJPp3cwZWzpIdEomYpAQVBCVAu2YIQVFVNC4IYaWFCYFiFZpKVBgQsgAdL2qHAtxh+Tj1zZalBbLmAJUs1yJB3gmtFKyklm8ymyvVbG4YpSiWgqWCpwl90Eu26Calx8RxhN2gcfY08zAyUvOnuorSFSwh8mWYk5Xr7zzKchB5c9K5ZAl5/EolIKjobZalTqUPdos3cNn8Hip3hJkEkpKSQnOeWUFNqOIJmyuQSkhLUerUAdwGbWtYnPDN75f+FUlQX2Qx3hYcZUZyywQSHCiSk04lA7BzxgO00hec+VORZaxBSgFKTooqKE14uaxN2NjghOQkpKZi8pJDNQ1BbmSX7QfG44kZSbF3s+lnYUpzeK8ZKTdg0RJp3C9LdaN+kE2DjVS1TJTgInJAU7XlqC01JDWNeccGSlVSo0BysC+vWlB6wliJZRM3uI+I+Ii/aaB4KPtXiAtSFApJSkSzl4IGUF9SWJcfm7QohYWmrJNK6a0Z+nxj7FA5Wt8LVrz0hTDgVjoqooFmjxy1LkpWqgfdHIgv8h6jlE5WD/liYVpAOj1Cd4EnumzHtrusZstIl5EnM7JKQWB4uXuCAwbS8S8HsdKBkUQVBRLKGjU0csQfUczEseZcdEuSQDYuLSQaEJBCMlnCRQqAYhQBLV1veLOytoS0JKiSVBTooGDcdDxoaWq5aQtAQFJoCHZrEk1IOvTT4QvIIc5SSdcwZ+QeM88aldEZW3aNar2jWrwwSCtCMocvqVOabvM8tIyWPmFSlqNSVBzVyXXyq3GsG2SSZ+RRKHcFt4tZwx6f4icCMijdWdIJcEHdJUQE2Dlm+sN8PiUJjRT7Z+h+x3tL4OEly0qyqdYYqSlNVLY1BJqQGT61ir7MYtH4jFTVrczyhLL1EtJYW8jq1rx1j8z2fiEgBOar2YuACFAg2qf+MWzixwzHK6iLBveJZmuesZ8+GXJ8b23/N/oHnJM/V5spE9EtE5MlMoBwFOXNACA4DNmoSTaI22PZiYEBMhcrwXBKSC6gcrAKZRvWh1MYFHtQZZBUTu2Jauor+VjStO8Vf8A8lKSk6kgVZldQDuk6W0JrpNLL0439RrUu0dY+R4SlJnSDLBdJUpJIoD5VOx8xL9H4RMlSAlRyAFBapHEAA3cP/mOdqe2ipyR/NAUmhp1Ylmq5JsX+UaXt1IGZ8zhyHIY6+r35Rqx4pPwScHejQ4bFqSopUDUDVyxsA3S3C14W2nhEZZhCTmzZikKYFJNz72YU9aPWM+duAuK5WHCp1eh+xDKdqIS6kqJLWYittDb6RoWKS6OUJG92HsyRNRlUgJDJCFKdxlJPhkpU+tTu0IAqHhvEf6eYUSlJlTFFTB1LIKqF3YNQ0GUMKuagEYfZG25qd0JmEEghgQTZ6WPPjGgw0yauZcoUoEKQVpTX+1RDUr35wnDNHroonJdogT9iJlTv5cxRCagKStNCKATAkpJqHte4q1hGxZzZ0SnAL7zJZmqSogMH46RSxc8pUUGVnUbKDEqLDQXZ9KRQO3JyJZSqWpGchbnVJYM9mLdam0NnxTm4yv9ftDJX2Z2SUyisLSfFISUEONQ7qDVAZr2NrxTwU9IKssveWrfWlJJyk5meuVqn/xDQaZiD4SlmtdxBGmtkihpcm1Y5w+NCUhkjMzbzqDaU0jNkU8rqO67f9HJUUZ2HUUykhAmWHkCkrFE1INHFA9XLlyHCe09l5AkoSKM4ZYBSobqWDglwkC4OX00Gy9pypgyr3VAeVIZL1OYPV6XMSvalP8AKlpIQuUACkhYcp8juaOCslgahTXqM6x8Z039/kWgrMLtfCKCppWCC6F9AoNXUcG6awrtGWsN+UqzpFmcbtTpWkPYraITiVpWokKllCipLnMCyWuwUwLk3WLggworBzJ0r/clhctIEsqUlGbLZAUWBNR/48o3xck9j8djvtTihMnyJi0UXKXJShZFcycyCcynZ2KSWqzamMGpKSCNS2W4AIJJAAcMQt3P5aGsav2jkqRLYy0iduLS01KwSDvgJTViC1ajjGWxsgJUotlTmUQHcpCi6R1AIDnhFcMFCNCy0zqQogpIGaqkZWuQU0NavnpzrFTbaFBUjPlQJ2QFKUnM0vKFKKSkMWL829JqEKUAEJUQpSgnKCXmKRYcSBlJAsGJoRHoxJ8dKif9sZUkKCgk+8DUpJdRFSxHEQ1WxE9G4k7NwvhkSpE6cpQSRmGQJSaKU+YqckF92gcDWMJJyZ6VlqzMWsATlNSxdgO5iltXaJUh1OCQUpILDevupAADE05ta60rDpElEzxMy3UcoSSUg+VyCeZ415QqVDSkgmzVtmST7xYCpIINLuLXDtDUwoWZYqA6syVGjhCiC50fS79QInqdK0lAXvoAUk030li3EMHc1qYKnxZhTuMUkkhAKiEgHeUQSRUs9B5Y7VM5PRQxSCkpO6lBC2QKrKRUnKN4CjAmlHhWaZk33VAVYlaMoBNmClEMCzDhCMwpBILgk1AHzLuT1MUkS3QkIKsuoDWDEsSedzSFtLsV5BCXhFoK1NuFRCZhDO1Dlfr2YR8qcKkKBUxoxNK3IGtAHitIyIStg6TUJUoKS5o7O2gq3eI2MxTbqQE6kAJvVqi/WkJGTlKmKpW9HK5y1ZXZQSAeFCGANOAiftGtWZtOXCvC1awfxQBlI7F+ug7V4w4jChciYEpTu76llQSBoEupVSSKJvakXWn0UJuHRmYkaPSlqHvSpgkvCJzG5HIgDTVX1e8My9nlEkFcwhZqmV4S8zFn3jQFzZjpWtEdoSFUBSQoaEEH4w177F7P0nF7SVMUEzCogFqs+Ul+D6HWJuInMxJZySqrm+7p9XY3rApoLMVlr81Ely9a1/S8cBaAWBzEPvEhg1QOGlOvSMscfgzNlKXi8yQFeXSgJAuQHDi3G5pcw/gcFg5pQgJMshVVFQdWZg1QEsXGnfSM1i5RKs3lBcMDSnPi3KFpJUcy0DyMVFDsAWT61A7xzgq0ctGmn+zco5lCZlAzB0kGgcNSpHMN3Zxltp4RQmAKZIUM7/0jcl9mRwoGGkOydsEf7qs3UOzNYOHNrlv1Wx+KlzlEBjWiynuKPRuIY9YaHKMvmHT9gmAUhO6C9CfEDkPRkhmNL6O441LhFzlzHcy5bgqygOA4cAZmyhyRWpSGidgVTM6nQ5CCSbsl3JI4uBdi4iwE5k5SCBZhlFWYB6VJOrimggzju2G/oCxHs7icVMAXiCoIoPEVMmkA2JUaOzW4jrD4/wBLZpIKsRLHMBf0jS+zWISUDdWGvnJ4n3XoBVPEZbO4ivPmpUl9xi2giHr5k6Udfig8qMXK/wBPcJLrPxOajsCUcbbte0O4TYGyEeY5x/dMV8iHipiZctXmmAdn+kIeFKBocw4BH6uI2Ry5KV1+ormxyV/CE2wwP/YCv+SvjDqMfs4WwyQP/wCMsH/kWiTKUGYIJH9tejlRpFnDY9gBkXRn4+uURRTb/wBqO5P2PpJwkwkplpR/2kjXi36w+cNIAfMBQ+7ypYQCZtKSCT4KySAKzlD4prrCuL25LQk5ZMkE8Stehp5h96RjyYlklvIOpv2Je05csk/zDWreGqtObPE+VgSqiQo0/Kf/ALQXGbXz1yYUcP5eZQHSYpXpH2H2lNHkago0uXQ6syaX+MaVgryUUtdHSNlzSay12Humw9YqYbZEws6SOoP6RE/HYmYDvzlIdmCi1KGgYCrjtCWLnTAKhY0dZfWgOYt25x3pyXQfl9jUz5aJKSpZBJ3SMyUkPrU8iLPV4zWN2uteZKlnIaGobK5e4s7cLRGxUtSgywpuBDD4Qji5oFAXADli+tj9Iz/4/wA3KW2L50X8OUS0hYQgObhKcyXdsuUOFUUSXcOkxwvFLWlZUoAoBIYAMSQmpS1TUveIknGuQFEMAHeqSTYq4isUtk7Imz1K3XSCMxO6lINwkAqKjws2tYo1xVtj/gEl4UEHM6ioEaMKi2YhwWsP8/Yf2ZlzRnm58oAPhyznmTAKVaktJ0NTdhaH0eycxSkhzMBYKWFZCOJBZQdwbhhrwjR4gpkSUyjP3Q7JSyCCmqDUFSqNukjzaNGWedRXysXiY7bEpSVGglpSkoAS2bKxKZSEe6nO6lE1UpVSWAMjDyFqKd01ozZqCpZqcy9yL3jQ7cn5wlKE7rId2eg/6eLdrxMXOIIJURcBVyzHmKHg1tIpDO5RJN7EZeBmTA1TlzAAVISD6pqXYdecUpeFlpkKRkzLYkqSHJ1yvZ2dVOBewbrD4qYRLQgboP5dA4UCzjKQS9L93rDArmKKpsxKg2U3OY6kJ90B2cVGXWJSyu9jwXkx+z/ETPCwCMisxVZgrMCQ9KpSbXi7jpK5gYzl5SrMUZyUvY7pJAIzr7kw+jZ5WVKB1FgkNuJSKg6ZNQ1eUTsTgBnyNmdhvE7rHq5FCGozwfUUpX1oaWlol4vZqEsXJVUgXYMGPN2UfSPdoyFolpzAlLG5JFXLEqc8TfWBY+en3JgOQELAZmFmAbhrqIo7GwCZwZWIly6n/cKgh6D3UKGtywppFvmSTYq2ZlSybMKNZ27E9Y6UpwEsVqPEkU4V1px1jUYnY0hEvdnSpiyxGXNb8rKAOepdyw0esShISkhwon+mh9SKU4GGWVLwHaFUYM5RmSxDcv8A2D8NIPsqVKTmTlJm0KSd1KRejgklxx0ijLSGzBASkk+bKtRZhTNUkcQNdInYuQkLsSWBVlUSBdhchx6VZzWAsjZ262LYCaqZOQhczIlYUMyiSAQTqKjhSNBN9kkBGZMzOSQzLljd3q7y8xfmlLNGUxSimahSWJBCt5iHerizM1I1OMxksqPgIDXLpQRWzBIBTrQ/5XPzVODChnamJT4hCS9XenKrOft4DIkoS61hnNBW41LEirk6UbiwkYjMVKSLA0IfKctq21FOMO4XEFSAksySVPUEPS7fKG2lRlGMTikIOUy1zBls4y3JBIygigAJCn81nYvYfHleGQJkvw0l2QgvLURlAUkJJKvNR7KYa5olrwpBIQQVFqVcmlmepfpHM3xCnJmCFDjZyHY66Xd6vpHSSkMn4GsVhgqXKXOTQvnyMCQfIACaEj65rRF2vtITEhIlCXLQpWQ6sWck6mj9G6xfwOypvhAKXLGYVGZtLhgDpZ9Yzm0vZ2cFEuFnXLQ2FWLPfR/MOMVww3835ff3ool7i34sy5iVOpQTY2INwQ9iOJGr84cTtsBYW+d8xKaoLlTUU7qLMXLvWIszBqDggvqCGI5MYc2VgcygGV2Pf76RafBK2HifoPs/tuQt2nzHIFFAsNWCkgpPm1UbmNCsjRZPVz84n+yuDlpQUpSAQA5YPYQ1tOSACUZR1H0Zo8d/ER9St/t/QrF8RNA/qOu4PrX0geExqCSDKCuWbKezCAS8StBoodA7ejwYbTeiykD+1+nOnIxvxTT/ANv2/sRjcnastFFYYDi7+pLW7awwjbElQVnM1DgUT4K+tSAR/mkS9qzJUxSQheZqOEKSDzNT9bwCRIlkUfOoMElxUit0sRambXtGrlLoBaPhqqkLa+Zcwgn+0JRl5s8K4pKcpBUNWIzpfuZZf1GvGJi8BNByKGViaFJCn4uElZHw9C3BlTEgZpKmfzFMynwdu0LSfcQp/UUxOGHFVbElJB7M4ixg1ZcPkCR5iXcG7Ubtd4kKxSagIlj/AKAfiQ8dp2julNBV7BvSMXxqTpJeR0w+DwoGYpRLCnuKKL3rcQ7KwuYDMAQC4GYljxveI+GnkJPWLpyiUkpLk3ERyrIo2mNyQ7j9lonSShQYEKqmigdGIrcR+VbSwCpSikPR68bx+r4fEOkDKouGs8YTbUnMug0J1sNbxH4LPkU2pO0PGjOlB/M9BViGUOPZh+0bP2J2jNQmaCk5VeZQ8ybigJGiiq+hiBhsICAS9S1FN6U5RS2ZjRLSoETADQEsQzF9BG/LmuNUUVILifaOblMtOZsxBVRJKQEjdBLmpJo7lRNYUw21EZkgqCVgUIIUF31CjlDG/IWhqatExOVq3FK1EI4rAJSASHcaiJRnj401QovtDHlTstxbdqCK2INe1KiCYNSAFFaQogMArk9Heg6RHmoypygMFE1q5IqewBFBbvAChYFD6vGrhFkkvBsE7WSAKBIAAa1vV7mkBmbaZJLJcjK6WNAn3gz0b51jKzcXMFw7cLco4/iBA1HFhQvfW0IvhIh2alO25rFNN5npR24DVuEBO0lktlfzFmyu5NXd6F9YURtGUwCUkgMwupqasWvApuMAOVjQByaFu3LU8Y7/AB4+wvzCGPwBQMyXYMH1GvUi1eYjrZ+1MpZXyo/NvnFXEY9JSFKKWoOJItR9BU97xnMTLDkptw1+rQ8F6iqaKcbWzSSNqF0skL0YjdpyDUjieopd3BJFA1AXe2n7xncLiyio5gg2iwkBYExSkhOWzsaU1+erwrw8ejnZ4FN5TR6nuTpW8FlzCQQKAWr+ndo8VLKkOHbT83B2Z2eltO8CwycpCmeh1Zm+UDiK6GpCacweNGIFY5WQLOTUU3RToI6lpypO8HJJygh6MG694ZkbNQ2aYWezO/zjn1RO0mTZk0glIqe/GG9k4TM6gSAPeNHtQMLv91ii0vykKejjMVgm2o4uWDtHa5ikAMjKA6VKOqwxUl7ghxQMz6VdpvWjnVaFVYdaFFRUAzfb6diI9xOLBD0YULMSQ3G5uac9bQrOK3JYlJIDFRI1J531D2taC4xASMoDFmLG1NGrprCpe5NId2XtcDdCisdSxrrQiLK1JLEkOLEEOOPYtaMjg9llKw3MsQSPtu9ItpdFbmgc29OPOLRXE0xjQ1tHZ8uaQZjgpDOCQ/ZiGgCdkISxSoUegd9Te1hrBJGKSDvJcasePTm1hp1inhRKX5Q6v7w51oN1WnDsYM1GS2U42d7IUZaWzEvan7Q3McghlEkUorSrxxJkS7jxUHqlY/4pIhpKaFptebjpQOI8pr4e2+T/AEEeNkbIpnyqLGpY8u8TcRiloVTOnVnKTyjRLVNTqhQ5hJ+aQXpCUzFoUcsyUx4pJDdgfnF4Sx38sv1/6JuDI+F2jOK8/irUdUrKlA9Q7tDqdpKW6TLSkvQoK09mzGneLEnY8mYB4ZOY6Ej79DD6/ZijgIB1fMAOjEue4j0IRmSdGa/FLS29MCdUpWpPo7tAp+LSUsyu6kmo1ogF4vL9llHdYlVXOZLct3K4cak6XiNjtjTZfmSoAmmYD4kEpfoYemuxRL8SQaADVtDwcG4v8Y9XMceVI6D6kn0gOGwyl+QZmuxA+JLR1+HUAXA9QT8DEMytDoJIlUuK14N1EWsMXHGI+HLXDdBX4xXwNrk92jJlbo4t4BBYEO4t9iMpteW00BmISRQ6dDrzjS4VCCP9zLe8xQr0ChGa2pK/m0mJWTds1B/cpREedj1NlYhNlYeWgAKJqGajF9DlWkmGcfsxISrcIH90y3XOaQ1scKSoELSnkJqio9gEwf2jP8sFalIBLe8MxqWKphI9DCSyy9TTGvZi5yUIS4etATT5R54mZA1Z+P0Ec4tbpAGVjxJB6bogMkUt8Fn50jb3G32MgExiW+9INJlAlvmw+ceeHU2hzZ8qpqXawavc2ikfZAaFp2ABD1bjEzE4Jrt3+ojfYNSMrZcr/wBRVTmAkh+kZ/buFCABV9XI1qGb5sI004pNMRdmdEsCooeLQr+GqTmqS5vWrn1ipIkBR/eGJezMxNWA4/dI71nEazOY7OSMxtbSAhbff39mL+08CUlvv0aEJeHUXbT0isMykg2TiSVEp5k5fKHPPSrV4xTwuI8NVVFJSPdUKKAozUodQYfwOzp7uKPQuwBFCxF2oIdwvs6AHWQS7lTGtbVIAFeEO5poWU0hYKBzUc1LptobVFg260Ew2U1IqTRKaNS5LM9xxihM2ehyXNaWS79W52j0ISgMEvyKjU62FAeQ1iEpUSlIXOtAEhILOXck0HE6kuLi8COJSC5UCDxJA6AMT6gQXHKUEEoDktzUBpU6chEHE4hQLWU+oanfSBCV9DRgpGllbcRLrJl5VKSsFYyhnNAlxmYj3t06aOZYxhmMSybUCQHp5jqVG5UoudTCiQW4jixb17waX0NeX00ivBIEkw+JKqFLltXqTSt+sBUFLLEVd6WfTh04Q1LcliKhhz9D+sVcNLBHlsL2HAlg1DHKO9hxwvs8waN1jmDXAAP68OXbiaYA3vOWZxZzWpIBtQ1uIIVqs5Z7NQ9CrvBRPUXTurFCczFqMzqPUcLdYfyaEiX+HJs501jpElSbpIYDjbjpwip+E8QlpelCh9Gs6srkHkQxjqXseYC4RMDEC5djRgAz82J4XhkwuI/shOYeatG4ntlDB6XN4pqwaWqqrUBykdiFRMRsycshkkl3ZQKVFNAcr3Z6s1ucFRs2ekFnUXsSqpYF2NxeopugRj+I+Fxy2nTBX0FdpSMtiCOof4GIC0LfUd41OJ2LiAaICnf8imtoquvx6ErzNmzRfDHk0v6fSMscThptB4LumScHMmJqCQeRLd40eyNqz3sVjgzp+VB6QnKwUwXllNHqMv8AyaHsJgS9UpILD31X5A1roDG3A5J6RCa+pqMNtN0l8qeTivxL9BB1TlCy2bmK0sKRJw0jwxRCFEF3Yg8wMwfjZ+phtWLUQ5Yf3BiOr/SPSjJ0R4gMROCnzFJD6hKgWZ8wVr0idPGGS+6mWTQlASkkXssmnSHfEQs+dTua1ILcCKfCGxIlpBfxFdMjcdC8TeWJRYZGRmbIl1UF3r7o9QLwEYdve1uopSPiflFzE4WSCSFlJexZwTqwBhDFSXBOcEi5p2JcCkZMnpS7QfSkgCZxTQKBPELI/wCNYibWmlUwEqzHkpR+LN2rFGeklmW7flOUDW7QpNrQs/HMT8/0jFLFjUrick0O7LxJSEvQf0pT8gmDbZxZKWD9FAHvVLDjrEmdLGhBHRTekAnLoxJHLI4/5Rll8Mr5WFdk/F3ckvSmYJTTkIQKw9nPeHZ8vgL8QAPV4TWkgsxeNMVoogS70h3CTSk6HR3483aE0yyX9eMOyEgC7P0L/MCKpIDLGF2qE7rkPwVQ9QIU2wsKYhz2aOMOxL1VxDOfhHGKkvZ0voXt3izmuFC0znAp4P8AL9Yoyxw/bvWE8GGow7uPrDSZnBwRwB07W5xlkkzmcz5A/pgOVCRVSSBe+UGpsPMeZLR3OJIqaDhX6En7aJ2IUpRYJcWAL09I6KfRF22G/issOyJkxQBYAUq1msI9MyfMSo7kjqSVBJqVHR30MKfgZ5SCVBADslwjhU5QKdeEMDAAMaOneJLkvQkmlhw1jZGPFHUkHXMXnISlw9VG9GYnjZo8XPmuCE7rAgUvShqz6sDpeBTyorVlzZXLksw0IepJ7tCplTC5YBJAG+okNqAX3RTSvxhWtBa2GONU+VSkh+IB+9I5XMTMSAoJWRqN7rzETZ0lLuVoSGO8gEjkHOp4D9YPOxaAAnMpIS/lYXrxvE5Y/ZsdY/Ixh5BYksezDm9W+Ucow5IP8wEPYVI5Ud+EdTcQlSsoq1Ddie3B+GkPbE2dNXLmSggqK6oUFJoSMtQ9uHCvGNmTPTpIaMZPaF0SjL1c6Hh+/wAbQ5LnG1udTzDF+cWB7MzJaEialSlpDbikXuxBq7dTeJqsFlLKQsH8zgU0enyPrFKTHVnippuW0LkB60u3SOFosQ1DRqWZ/wBPhDmD2avTM7aEHXiFU59YsYXZSixIkrclLKSysoZnUgEAHnq50ETdIok2QMEoi3mJuklzo5L8/nwiphsTOU4E1YS7EubE7wBAca1DEca1tq2MkN4mFnS3BGeTOzglNaJVYMCeVKUj5MuXLSck2YmopMlsSbXYCivsQbR1MUE9ZS5W1FVDZgbjyqGp6PpSBqx5CiAsBAsok0AsOlz2FHBEDxWJWHCShZNi4DB3YB7VobxPVhlKqpKlG262UN/cQye4uYx5csH9Ro8kOr22pwygVAneCvqx6d4PI21PdxMNG0Hz/eJkvBAUDuLsl/8A5WHxgqAAafN/lQ/CM1bFnkl7miw/tLNFFKS2rpOnweLMjGS1pJygm9Gv1b7aMZKUHuewH+Ir4FKiKoAr7wUX4UsO8b/h6Rnlkk+y6qeniQNQ+nQFoAopqRyqC1ORFW1o8LiZut5W0OX5AmkLqm6BviH7A/KNqkTqw68ImhvodH6vf17QucMUk7rGu95SBp5EgcTHsvEF6hdBwUAP/Icf1h2WpZtvdUuG6gt2peA5RGUGS55OkxT6lR04O1u0CU4IcJYUUbMNGyi0U8WfzIS3RvUi/WJ+Iy/kIpmcDR716iIzlEdRa8gJq8wbLmPFwwfQPcdKxOXhiCxl5eYp98YZUtt4FQd7u/BummkKzZxq6XB4H6kxnksb2w2wMxCdEqPH9aQCYKsAAeY+RtDqJgYAgADoS3Cl27QGYtBGvcEfr91jLOKXgpFWSpkvU36QlPw+oIMWJ8gOxIfh/iJ82WAf0ELdD8RBcp9ACNQ/1gplGjD1b9Xgi5LaxylJ0I++RiiZNoMkKCbV5E/K3ygYQqjJIfqPvpHyZlbn0b4x2TwA5vX5RS0+0KHkFgzub1hoLJDPQ8NYSkB9Lc/jDAqWe9GavBn0ETaEdnU4CgvezMOpd7wriMQRQMOST+rx2spTq1Wa9TzhXOAbJfgS57wyTACnzlE3L8iRa1GYdo6/ArOVzSjghgHNetYZzElwlgHFgCTYdE8OnWPlpUWoyUkNqVWqT0B+zFlGkwJ20hSX4rqNCkklJKcxDk0FR8dYDMlqIKlqUA9g1XdjQUoO0cKmKcAhwSAFAEBup66wZUuoC05QSgGoqK5gXqlVLRysDuxSVsty6jcA+pL+lILK2caJKyAA9AMzvUMzNaHMfKSlKSslLPvVDl+QoCNG1hKZtguCmUAkAgAk8eA6QyUmFOclos7O2PLzb5yilSlzrpmFIqIlGUwlz8qdHKkh6+67AkfMVvECZtFFsylHgHAamjpHrHUrGgtllLOm6Co0ce6/q3eNigloa/oXf4riZR3VBgzKyZndmqtFr0Jgc3b88sFZVAmoKZaXLVcoI9Xf1hRJmUzIyB3UuYWFiakAtQEuWj6bPkIUAuYl6DIgZlVs4JDdCHrBaQU2P4bbRT5pSeWUlJ9C6WdvhrFLC+06M7rlMhiC+RX5q3AsQG5a1KRYfZ8pSXILaZhk0axsKwWZseXXcS3QnXiT8om4JlFkaKn8VkrQWUErZJ1CaMACnMCdddONUqbXxS1SiFTUu7ndIcO7AZi56qD3oIJJwyQUpEpISbqdI7Nck/pBpCZIFVpSlyCFKLj+0DeboG5tHPFrugPN9DGrwyWUQpCiztZV3ukNwo+ptoKQFPqBpUq+V4t7Rly1ElCcoqXMwG3Iksb9YRlrJ8grxEeZli1o7kMy0Ly//tUNCRlT2dzDqcMUjyBL8XJPwrCknODYvq4qIczlrknV+XeBjXehJS+p7KRWp9KGHMHKS2Yu4LcByL68L/WFpJBI0+XzilIVLDbynpZNPVBtGzFX0JMJLAFcri26x61MCmTQAQlLGtCr5pSCo9wBBpq0NVSn5gAaca+sS8c5fKXH9IcfE3jQ8lASHsHtQHMSoX/KadXL1s7h+EGG17s/IgE/sbXD3jLtiFvlVNI1YqI75Hb0gcpc1w+dRHEqfpWBztdDJtGoG2Zlu4DFLgCtwWs79bWhde18xBUlGXiEsHHM0q9nD8rxJm4hah55bCtMwJ5OUM/2IQxkxSiVFSC2rkODQAA/JtYz5V5VlFkZT2jiZZFFMbtmDl+9e0IhKyT4ZzNRg2bnYxGxC2dyAa0IP6tCknFF6KI5gselIxVb2Py0XZ8k6goNHzOPmIn4nEpTuu5IJGVmFxV2p2jk41fu7x/MS3zhbGzlsMyEhg3nlk9cqS4PWJxg1LbOTOfxhoATy0+ZaCCYojMQyXIzAgpB5gCnX0hAsTQZujv8oG6ekaEq7GseE00r8RHYQoh6erwinkqGJCiDRUc6AOS0q0EfS0l6pf4/NhBJeNIodfSH5UwjzgIHNne4oKvygitoCuQBurdLOcoYqcceA++cERhSCCrc/pepu7+gjoYwGwroSHV+1ITngqqkEnmf0MOnFvROS1sMpMoAA71jxrXU94CZ6S6qAuzs9OZ4C/OkCTKJqKCtb/tHYwIYOSSdHap48oepeBG0C/iKczArU12s1h9T2ECmbRUssE5UgKcXNAWfhVoekykpfKlk2c/p9YZk4NIdkhzQ0pxr8Lw7TaoMXFOzNq2iCmqVAMzguCRZxZjrCuP2lmQAgZTVJrmcFqFx8Y0+NwaVDKQAAD+5A484AdlSgkpEt3e7n48I60jlKPsYdTlQJdTXrUAcHDCg5x5iSKeYg2zDL8ncc6dI3A2KgWFXBOgoCDT1gadlFLEISss1KbumkN61eBvULuEkeAgBsyhqE5SeyATbWB4+UZnnSEtqpa0jv5QeptHMwoy7s1SybgJyu9Czhu7OeAhfDbKnZipOVDsHJGbsquW3EXi3P2QSVM2UgzMqpkoShUlJqSbgM+tX+zocFMw8lLSgEjglLPzKmzHuYm7T2fMSXmZVGlQrNS3C/eOsPs5QZihQ1AUadXbjoTaElkmukNqi1/FHZt0GzkOelXPpDcmeogslSn1dg/JsvxeFMLs5mKlAUGqX5c+whspSAwJ56g+n7RO8z7dCNokYnFzCrw0lbj3QbdTr3d2gmHwk5YJDsLkBwPrDONmqys5Kb5Rl/akLSV6hQDcb/AmEcE3bbDehlGxVZc6lJSA7qKwa/wDS7HlAUTQH1/S/28GM9jvBD8MiWbS4c1q9TAAsVIHozfBo7JGv+P7gTGZVf1H+IMmlgG9Y5wcsm5YcbANy/eCKI+hpEFjyf7PQXRzKDqoPp8YrYRAA89DcBz0doiSF149LxawYKRQ82Bf1AjVhx+RGNFYFpahzyhJb5wti15Q5B71/9TWHZqyRXKG1Ib79YjbZmEjIJpNnYAdgRpGt6RJsJ/EJYbMpJOiSCW9AGgOK2qhIOZSgNWFPUkH0iAZanICkFtKwQsAMxBOmtDE/WYFZYTiwtLpWcuruaHiC9Ij7RkPVJGpoRTmAn/No6UtKd4s4DOQKdOcITsSwylL8E6DrxhJy5LYVJIWmbNUfM4fqYWTswoOYAG92/eH04lJo5JHYDo8AXkN1qUrqCPiX9Iz8FWv5KxlZ8iYU0MsHiC49CC8CxSgqqZQTx/3FD1JaPJk8ig3QL3JPpRoWmrK6ZXOm60ZvTSla+/v8CqBzJ4I3gg+j99TApEtSiEoqVFgkC59IYOy5oT4hlborcOw5O8XTLlSlyjLQEs4B94uDUn74Wi62K5JENWEmeJ4fhjOKZQCXpdxpztH0zBrCgjIyzo4NOX+TF+ZJKpyFUcA1L8qA+tOZhhSE5gdbgsL6g8Ib02xPVIsjBzUmiGP5lEA82ALj4mGJMyUgFSleIwuxyDo5vSH8SpLArS+ZqaktYf1fKF5wzM5YtSjt+gLR3p0DnfYAYhxmSwBG6lstO+vMx7IxNCVZdWFwBavE8oNKw6KhzmIDqIrBZslIrSlhYfSGUWK2cCclqM3A/oOEe+KKlqjX71hHETgpQYO1gGAfQni0I4ictFSQpINEkgrHcCo+I5wXOgKNlOas5gSXYux+/hC0+aoJOQkuXV34amOF4xDBuFSfqY90terOR3LV7ROTvSOWhaZNWK143BJ6604QRG1VtvrJBFCwJ6Qri1kVGlHDinR7dYSWqEScmUUXIor2ykmuZQqDWhH9vOPPxqFJATMWhgPzG2gYs3aJJHNu30j5KAdQPR/hWLKCKemj9aT7L56SmSmpKlIqS5NDvEenyYMHZwlI3luP6lkoHQFP6GG1+0C1AIQkDrU/ABI9IVRKmz6pUVaVIFYt61A+V6WxDG4xw0qWmYOJJT6OPkIRXIUTvLYnQAq9GY+saFWBQksqaCrUModvKeDO8J4hEseVuV39SDHObl2D05+CVKkgO6lHkw+RqYMmWAHIoNSwA62juekgU9eHoXj4AAg8Ln9m+USpkm2vICZLzWHchvm/W0Fw6cpoaPW3yDx1SigKm3CusdLSRRhz+EddbBb8AFE5nBoaF2HfrBQ9d4dBX77xxWrMIGZhAB0FfsQluxT2YC6eFXo/akfWDjK+mhj2VPCgDfk1/pApozhvscYEYyezk2KSJsuUpRsuZrmKteBixKxwyul3/NZ+sQsJ4IKsrkpuS/6wynGpNAfhGiDa7Z3J+QmJxsxnUoqPNg0Lrn7ock8BxPThAZ2KBpqbD6wMzGNQ7Cp/SGbsQ+SoJOa6lFmekCnSi5Nn1Z1H6CDSlAHNcgUGgh6ZgFpQlUwgBZokVJ6m0SUZN6WgksYdaikAEpFVHQNxOsFmoKmJB3y7swYc4KqaJK/5iCtmypzUHB2jvaUhU7+ZMSJUsCyCMx4Wh+CadfochCdhXCiPKDYawp4KHYoqdA7CPDMUhWUElBLgUeCfigvOouDRvsRBjbXQT+HBR3SEnUXguGwKpaworBa44jhyhLNkP6DXuYOlWYjM4fQH5wKj7BWSQ9NxaqskJBu1XbuKs2ke4OSo1m1pQFin1ZwrvApk8oDJAJHGOsPiFagcaQ6VPYOVjYFGBYXB1Bs0EBFXLC5LcnZvhCf4wOzc7a2guJRvJObdANG1ZnPaHUvY44VJC2oTdrhh9PnCkySpKyp2T7oHxLQ74p40Z3vHyp1S4rb9flB4xezhaXiBR0kE8dL8dTBJ1Kcn+n+IHiC4zWbW/pCBmqzAvun5c4RyaDVBsSKU1+6n6Qn4bgsABqo1+xB8zueGvPQARwcrb1QPu0JJ30FWSZ8wpL0YU6VcFu/20MSscwq7ks57Q3kCrse2mkSpc1IJlpAKgSEqIsHqo8wzdoRb8F4vktorhIUCxzAaOwfnEWeopLf4hmYo4c5UsoFIJf59YHPVnCG4s3AmHWjlp/QAJ5P+Af0jkr6QwuSBRy4jkSgSwJ6sIPNB9R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7" cstate="print"/>
          <a:srcRect/>
          <a:stretch>
            <a:fillRect/>
          </a:stretch>
        </p:blipFill>
        <p:spPr bwMode="auto">
          <a:xfrm>
            <a:off x="3491880" y="2492896"/>
            <a:ext cx="2448000" cy="1224000"/>
          </a:xfrm>
          <a:prstGeom prst="rect">
            <a:avLst/>
          </a:prstGeom>
          <a:noFill/>
          <a:ln w="9525">
            <a:noFill/>
            <a:miter lim="800000"/>
            <a:headEnd/>
            <a:tailEnd/>
          </a:ln>
        </p:spPr>
      </p:pic>
      <p:pic>
        <p:nvPicPr>
          <p:cNvPr id="5128" name="Picture 8" descr="https://encrypted-tbn0.gstatic.com/images?q=tbn:ANd9GcTvZdDrSAjrefS53xiRdK-G3GEYqk2rZCF-I-vHw0ekEFD9ZlUh"/>
          <p:cNvPicPr>
            <a:picLocks noChangeAspect="1" noChangeArrowheads="1"/>
          </p:cNvPicPr>
          <p:nvPr/>
        </p:nvPicPr>
        <p:blipFill>
          <a:blip r:embed="rId8" cstate="print"/>
          <a:srcRect/>
          <a:stretch>
            <a:fillRect/>
          </a:stretch>
        </p:blipFill>
        <p:spPr bwMode="auto">
          <a:xfrm>
            <a:off x="6300192" y="3356992"/>
            <a:ext cx="1783351" cy="1224000"/>
          </a:xfrm>
          <a:prstGeom prst="rect">
            <a:avLst/>
          </a:prstGeom>
          <a:noFill/>
        </p:spPr>
      </p:pic>
      <p:sp>
        <p:nvSpPr>
          <p:cNvPr id="3" name="Tijdelijke aanduiding voor inhoud 2"/>
          <p:cNvSpPr>
            <a:spLocks noGrp="1"/>
          </p:cNvSpPr>
          <p:nvPr>
            <p:ph idx="1"/>
          </p:nvPr>
        </p:nvSpPr>
        <p:spPr>
          <a:xfrm>
            <a:off x="457200" y="1639341"/>
            <a:ext cx="8229600" cy="4525963"/>
          </a:xfrm>
        </p:spPr>
        <p:txBody>
          <a:bodyPr/>
          <a:lstStyle/>
          <a:p>
            <a:r>
              <a:rPr lang="en-US" dirty="0"/>
              <a:t>What is the value of an ambiance?</a:t>
            </a:r>
          </a:p>
          <a:p>
            <a:pPr lvl="1"/>
            <a:r>
              <a:rPr lang="en-US" sz="3200" dirty="0">
                <a:solidFill>
                  <a:schemeClr val="tx2"/>
                </a:solidFill>
              </a:rPr>
              <a:t>A family?</a:t>
            </a:r>
          </a:p>
          <a:p>
            <a:pPr lvl="1"/>
            <a:r>
              <a:rPr lang="en-US" sz="3200" dirty="0">
                <a:solidFill>
                  <a:schemeClr val="tx2"/>
                </a:solidFill>
              </a:rPr>
              <a:t>A biotope?</a:t>
            </a:r>
          </a:p>
          <a:p>
            <a:pPr lvl="1"/>
            <a:r>
              <a:rPr lang="en-US" sz="3200" dirty="0">
                <a:solidFill>
                  <a:schemeClr val="tx2"/>
                </a:solidFill>
              </a:rPr>
              <a:t>A country?</a:t>
            </a:r>
          </a:p>
          <a:p>
            <a:pPr lvl="1"/>
            <a:r>
              <a:rPr lang="en-US" sz="3200" dirty="0">
                <a:solidFill>
                  <a:schemeClr val="tx2"/>
                </a:solidFill>
              </a:rPr>
              <a:t>Our planet?</a:t>
            </a:r>
          </a:p>
          <a:p>
            <a:r>
              <a:rPr lang="en-US" dirty="0"/>
              <a:t>Having defined all other components, they can only be revaluated by their value in the Field.</a:t>
            </a:r>
          </a:p>
        </p:txBody>
      </p:sp>
    </p:spTree>
  </p:cSld>
  <p:clrMapOvr>
    <a:masterClrMapping/>
  </p:clrMapOvr>
  <p:transition advClick="0" advTm="2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sp>
        <p:nvSpPr>
          <p:cNvPr id="2" name="Titel 1"/>
          <p:cNvSpPr>
            <a:spLocks noGrp="1"/>
          </p:cNvSpPr>
          <p:nvPr>
            <p:ph type="title"/>
          </p:nvPr>
        </p:nvSpPr>
        <p:spPr/>
        <p:txBody>
          <a:bodyPr/>
          <a:lstStyle/>
          <a:p>
            <a:r>
              <a:rPr lang="en-US" dirty="0"/>
              <a:t>Index</a:t>
            </a:r>
          </a:p>
        </p:txBody>
      </p:sp>
      <p:sp>
        <p:nvSpPr>
          <p:cNvPr id="3" name="Tijdelijke aanduiding voor inhoud 2"/>
          <p:cNvSpPr>
            <a:spLocks noGrp="1"/>
          </p:cNvSpPr>
          <p:nvPr>
            <p:ph idx="1"/>
          </p:nvPr>
        </p:nvSpPr>
        <p:spPr>
          <a:xfrm>
            <a:off x="539552" y="1412776"/>
            <a:ext cx="8352928" cy="4705143"/>
          </a:xfrm>
        </p:spPr>
        <p:txBody>
          <a:bodyPr vert="horz" lIns="91440" tIns="45720" rIns="91440" bIns="45720" rtlCol="0" anchor="t">
            <a:normAutofit/>
          </a:bodyPr>
          <a:lstStyle/>
          <a:p>
            <a:pPr marL="514350" indent="-514350">
              <a:buFont typeface="+mj-lt"/>
              <a:buAutoNum type="arabicPeriod"/>
            </a:pPr>
            <a:r>
              <a:rPr lang="en-US" dirty="0"/>
              <a:t>Decoupling labor registration from currencies </a:t>
            </a:r>
            <a:r>
              <a:rPr lang="en-US" dirty="0">
                <a:solidFill>
                  <a:srgbClr val="FF0000"/>
                </a:solidFill>
              </a:rPr>
              <a:t>(becomes recovering values from inflation)</a:t>
            </a:r>
            <a:endParaRPr lang="en-US" dirty="0">
              <a:solidFill>
                <a:srgbClr val="FF0000"/>
              </a:solidFill>
              <a:cs typeface="Calibri"/>
            </a:endParaRPr>
          </a:p>
          <a:p>
            <a:pPr marL="514350" indent="-514350">
              <a:buFont typeface="+mj-lt"/>
              <a:buAutoNum type="arabicPeriod"/>
            </a:pPr>
            <a:r>
              <a:rPr lang="en-US" dirty="0"/>
              <a:t>Labor participation and production factor</a:t>
            </a:r>
          </a:p>
          <a:p>
            <a:pPr marL="514350" indent="-514350">
              <a:buFont typeface="+mj-lt"/>
              <a:buAutoNum type="arabicPeriod"/>
            </a:pPr>
            <a:r>
              <a:rPr lang="en-US" dirty="0">
                <a:solidFill>
                  <a:schemeClr val="accent6">
                    <a:lumMod val="75000"/>
                  </a:schemeClr>
                </a:solidFill>
              </a:rPr>
              <a:t>Recovering the 60% wealth</a:t>
            </a:r>
          </a:p>
          <a:p>
            <a:pPr marL="514350" indent="-514350">
              <a:buFont typeface="+mj-lt"/>
              <a:buAutoNum type="arabicPeriod"/>
            </a:pPr>
            <a:r>
              <a:rPr lang="en-US" dirty="0"/>
              <a:t>Local wealth &amp; global fixed digital Labor value</a:t>
            </a:r>
          </a:p>
          <a:p>
            <a:pPr marL="514350" indent="-514350">
              <a:buFont typeface="+mj-lt"/>
              <a:buAutoNum type="arabicPeriod"/>
            </a:pPr>
            <a:r>
              <a:rPr lang="en-US" dirty="0"/>
              <a:t>Bonus for SDG jobs, malus for polluting jobs</a:t>
            </a:r>
          </a:p>
          <a:p>
            <a:pPr marL="514350" indent="-514350">
              <a:buFont typeface="+mj-lt"/>
              <a:buAutoNum type="arabicPeriod" startAt="6"/>
            </a:pPr>
            <a:r>
              <a:rPr lang="en-US" dirty="0">
                <a:solidFill>
                  <a:schemeClr val="tx2"/>
                </a:solidFill>
              </a:rPr>
              <a:t>Wage Share and impact on banking</a:t>
            </a:r>
          </a:p>
          <a:p>
            <a:pPr marL="514350" indent="-514350">
              <a:buFont typeface="+mj-lt"/>
              <a:buAutoNum type="arabicPeriod" startAt="6"/>
            </a:pPr>
            <a:r>
              <a:rPr lang="en-US" dirty="0">
                <a:solidFill>
                  <a:schemeClr val="tx2"/>
                </a:solidFill>
              </a:rPr>
              <a:t>Time to define the real value of our heritage</a:t>
            </a:r>
          </a:p>
          <a:p>
            <a:pPr marL="514350" indent="-514350">
              <a:buFont typeface="+mj-lt"/>
              <a:buAutoNum type="arabicPeriod" startAt="6"/>
            </a:pPr>
            <a:endParaRPr lang="en-US" dirty="0">
              <a:solidFill>
                <a:schemeClr val="accent1">
                  <a:lumMod val="75000"/>
                </a:schemeClr>
              </a:solidFill>
            </a:endParaRPr>
          </a:p>
          <a:p>
            <a:pPr marL="514350" indent="-514350">
              <a:buFont typeface="+mj-lt"/>
              <a:buAutoNum type="arabicPeriod" startAt="6"/>
            </a:pPr>
            <a:endParaRPr lang="en-US" b="1" dirty="0">
              <a:solidFill>
                <a:schemeClr val="accent1">
                  <a:lumMod val="75000"/>
                </a:schemeClr>
              </a:solidFill>
            </a:endParaRPr>
          </a:p>
          <a:p>
            <a:pPr marL="514350" indent="-514350">
              <a:buFont typeface="+mj-lt"/>
              <a:buAutoNum type="arabicPeriod" startAt="6"/>
            </a:pPr>
            <a:endParaRPr lang="en-US" dirty="0"/>
          </a:p>
          <a:p>
            <a:endParaRPr lang="en-US" dirty="0"/>
          </a:p>
          <a:p>
            <a:pPr marL="514350" indent="-514350">
              <a:buFont typeface="+mj-lt"/>
              <a:buAutoNum type="arabicPeriod"/>
            </a:pPr>
            <a:endParaRPr lang="en-US" dirty="0">
              <a:solidFill>
                <a:schemeClr val="accent6">
                  <a:lumMod val="75000"/>
                </a:schemeClr>
              </a:solidFill>
            </a:endParaRPr>
          </a:p>
        </p:txBody>
      </p:sp>
      <p:grpSp>
        <p:nvGrpSpPr>
          <p:cNvPr id="9" name="Groep 16"/>
          <p:cNvGrpSpPr>
            <a:grpSpLocks noChangeAspect="1"/>
          </p:cNvGrpSpPr>
          <p:nvPr/>
        </p:nvGrpSpPr>
        <p:grpSpPr>
          <a:xfrm>
            <a:off x="8028384" y="5733256"/>
            <a:ext cx="1080000" cy="1080000"/>
            <a:chOff x="2699792" y="1916308"/>
            <a:chExt cx="4752528" cy="4716000"/>
          </a:xfrm>
        </p:grpSpPr>
        <p:sp>
          <p:nvSpPr>
            <p:cNvPr id="21" name="Ovaal 20"/>
            <p:cNvSpPr>
              <a:spLocks noChangeAspect="1"/>
            </p:cNvSpPr>
            <p:nvPr/>
          </p:nvSpPr>
          <p:spPr>
            <a:xfrm>
              <a:off x="2699792" y="1916308"/>
              <a:ext cx="4716523"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r>
                <a:rPr lang="en-US" sz="2800" b="1" dirty="0">
                  <a:solidFill>
                    <a:schemeClr val="bg1"/>
                  </a:solidFill>
                </a:rPr>
                <a:t>L</a:t>
              </a:r>
              <a:r>
                <a:rPr lang="en-US" sz="2400" dirty="0">
                  <a:solidFill>
                    <a:schemeClr val="bg1"/>
                  </a:solidFill>
                </a:rPr>
                <a:t>v</a:t>
              </a:r>
              <a:endParaRPr lang="en-US" dirty="0">
                <a:solidFill>
                  <a:schemeClr val="bg1"/>
                </a:solidFill>
              </a:endParaRPr>
            </a:p>
          </p:txBody>
        </p:sp>
        <p:sp>
          <p:nvSpPr>
            <p:cNvPr id="22" name="Rechthoek 21"/>
            <p:cNvSpPr/>
            <p:nvPr/>
          </p:nvSpPr>
          <p:spPr>
            <a:xfrm>
              <a:off x="2699792" y="2522122"/>
              <a:ext cx="4752528" cy="3359892"/>
            </a:xfrm>
            <a:prstGeom prst="rect">
              <a:avLst/>
            </a:prstGeom>
          </p:spPr>
          <p:txBody>
            <a:bodyPr wrap="square">
              <a:spAutoFit/>
            </a:bodyPr>
            <a:lstStyle/>
            <a:p>
              <a:pPr algn="ctr"/>
              <a:r>
                <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7" name="Groep 16"/>
          <p:cNvGrpSpPr/>
          <p:nvPr/>
        </p:nvGrpSpPr>
        <p:grpSpPr>
          <a:xfrm>
            <a:off x="7020272" y="-27384"/>
            <a:ext cx="2137380" cy="720079"/>
            <a:chOff x="7020272" y="-27384"/>
            <a:chExt cx="2137380" cy="720079"/>
          </a:xfrm>
        </p:grpSpPr>
        <p:sp>
          <p:nvSpPr>
            <p:cNvPr id="14" name="Rechthoek 13"/>
            <p:cNvSpPr/>
            <p:nvPr/>
          </p:nvSpPr>
          <p:spPr>
            <a:xfrm>
              <a:off x="7020272" y="-27384"/>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3" name="Groep 22"/>
            <p:cNvGrpSpPr>
              <a:grpSpLocks/>
            </p:cNvGrpSpPr>
            <p:nvPr/>
          </p:nvGrpSpPr>
          <p:grpSpPr>
            <a:xfrm rot="16200000" flipV="1">
              <a:off x="7740272" y="-711305"/>
              <a:ext cx="684000" cy="2124000"/>
              <a:chOff x="4534627" y="3212976"/>
              <a:chExt cx="1045485" cy="2304256"/>
            </a:xfrm>
          </p:grpSpPr>
          <p:sp>
            <p:nvSpPr>
              <p:cNvPr id="24" name="Rechthoek 23"/>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hoek 24"/>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kstvak 17"/>
          <p:cNvSpPr txBox="1"/>
          <p:nvPr/>
        </p:nvSpPr>
        <p:spPr>
          <a:xfrm>
            <a:off x="0" y="0"/>
            <a:ext cx="4752528" cy="461665"/>
          </a:xfrm>
          <a:prstGeom prst="rect">
            <a:avLst/>
          </a:prstGeom>
          <a:noFill/>
        </p:spPr>
        <p:txBody>
          <a:bodyPr wrap="square" rtlCol="0">
            <a:spAutoFit/>
          </a:bodyPr>
          <a:lstStyle/>
          <a:p>
            <a:r>
              <a:rPr lang="en-US" sz="2400" dirty="0">
                <a:solidFill>
                  <a:schemeClr val="accent6">
                    <a:lumMod val="75000"/>
                  </a:schemeClr>
                </a:solidFill>
              </a:rPr>
              <a:t>RECONSTRUCTED – BETA 2.</a:t>
            </a:r>
          </a:p>
        </p:txBody>
      </p:sp>
    </p:spTree>
  </p:cSld>
  <p:clrMapOvr>
    <a:masterClrMapping/>
  </p:clrMapOvr>
  <p:transition advClick="0" advTm="30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2" name="Titel 1"/>
          <p:cNvSpPr>
            <a:spLocks noGrp="1"/>
          </p:cNvSpPr>
          <p:nvPr>
            <p:ph type="title"/>
          </p:nvPr>
        </p:nvSpPr>
        <p:spPr/>
        <p:txBody>
          <a:bodyPr/>
          <a:lstStyle/>
          <a:p>
            <a:r>
              <a:rPr lang="en-US" dirty="0"/>
              <a:t>Conclusion 7.</a:t>
            </a:r>
          </a:p>
        </p:txBody>
      </p:sp>
      <p:sp>
        <p:nvSpPr>
          <p:cNvPr id="3" name="Tijdelijke aanduiding voor inhoud 2"/>
          <p:cNvSpPr>
            <a:spLocks noGrp="1"/>
          </p:cNvSpPr>
          <p:nvPr>
            <p:ph idx="1"/>
          </p:nvPr>
        </p:nvSpPr>
        <p:spPr/>
        <p:txBody>
          <a:bodyPr/>
          <a:lstStyle/>
          <a:p>
            <a:r>
              <a:rPr lang="en-US" dirty="0">
                <a:solidFill>
                  <a:schemeClr val="tx2"/>
                </a:solidFill>
              </a:rPr>
              <a:t>It becomes time to define the real value of our  heritage, to trade / law it free for our children.</a:t>
            </a:r>
          </a:p>
          <a:p>
            <a:r>
              <a:rPr lang="en-US" dirty="0"/>
              <a:t>This will become the discussion for the next 15 years.</a:t>
            </a:r>
          </a:p>
          <a:p>
            <a:r>
              <a:rPr lang="en-US" dirty="0">
                <a:solidFill>
                  <a:schemeClr val="accent6">
                    <a:lumMod val="75000"/>
                  </a:schemeClr>
                </a:solidFill>
              </a:rPr>
              <a:t>Now we are able to create “160% Wealth”, we will find time to get this right.</a:t>
            </a:r>
          </a:p>
        </p:txBody>
      </p:sp>
      <p:sp>
        <p:nvSpPr>
          <p:cNvPr id="14" name="Rechthoek 13"/>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pic>
        <p:nvPicPr>
          <p:cNvPr id="1026" name="Picture 2"/>
          <p:cNvPicPr>
            <a:picLocks noChangeAspect="1" noChangeArrowheads="1"/>
          </p:cNvPicPr>
          <p:nvPr/>
        </p:nvPicPr>
        <p:blipFill>
          <a:blip r:embed="rId6" cstate="print"/>
          <a:srcRect/>
          <a:stretch>
            <a:fillRect/>
          </a:stretch>
        </p:blipFill>
        <p:spPr bwMode="auto">
          <a:xfrm>
            <a:off x="3275915" y="4797304"/>
            <a:ext cx="2664237" cy="1368000"/>
          </a:xfrm>
          <a:prstGeom prst="rect">
            <a:avLst/>
          </a:prstGeom>
          <a:noFill/>
          <a:ln w="9525">
            <a:noFill/>
            <a:miter lim="800000"/>
            <a:headEnd/>
            <a:tailEnd/>
          </a:ln>
        </p:spPr>
      </p:pic>
      <p:grpSp>
        <p:nvGrpSpPr>
          <p:cNvPr id="15" name="Groep 16"/>
          <p:cNvGrpSpPr>
            <a:grpSpLocks noChangeAspect="1"/>
          </p:cNvGrpSpPr>
          <p:nvPr/>
        </p:nvGrpSpPr>
        <p:grpSpPr>
          <a:xfrm>
            <a:off x="7560000" y="5256000"/>
            <a:ext cx="1584000" cy="1584000"/>
            <a:chOff x="2699792" y="1916832"/>
            <a:chExt cx="4752528" cy="4716000"/>
          </a:xfrm>
        </p:grpSpPr>
        <p:sp>
          <p:nvSpPr>
            <p:cNvPr id="16" name="Ovaal 1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7" name="Rechthoek 1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4097" name="Picture 1"/>
          <p:cNvPicPr>
            <a:picLocks noChangeAspect="1" noChangeArrowheads="1"/>
          </p:cNvPicPr>
          <p:nvPr/>
        </p:nvPicPr>
        <p:blipFill>
          <a:blip r:embed="rId7" cstate="print"/>
          <a:srcRect/>
          <a:stretch>
            <a:fillRect/>
          </a:stretch>
        </p:blipFill>
        <p:spPr bwMode="auto">
          <a:xfrm>
            <a:off x="539557" y="4797152"/>
            <a:ext cx="2074553" cy="1368000"/>
          </a:xfrm>
          <a:prstGeom prst="rect">
            <a:avLst/>
          </a:prstGeom>
          <a:noFill/>
          <a:ln w="9525">
            <a:noFill/>
            <a:miter lim="800000"/>
            <a:headEnd/>
            <a:tailEnd/>
          </a:ln>
        </p:spPr>
      </p:pic>
      <p:grpSp>
        <p:nvGrpSpPr>
          <p:cNvPr id="18" name="Groep 17"/>
          <p:cNvGrpSpPr>
            <a:grpSpLocks/>
          </p:cNvGrpSpPr>
          <p:nvPr/>
        </p:nvGrpSpPr>
        <p:grpSpPr>
          <a:xfrm rot="16200000" flipV="1">
            <a:off x="7740272" y="-711305"/>
            <a:ext cx="684000" cy="2124000"/>
            <a:chOff x="4534627" y="3212976"/>
            <a:chExt cx="1045485" cy="2304256"/>
          </a:xfrm>
        </p:grpSpPr>
        <p:sp>
          <p:nvSpPr>
            <p:cNvPr id="19" name="Rechthoek 18"/>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ep 14"/>
          <p:cNvGrpSpPr/>
          <p:nvPr/>
        </p:nvGrpSpPr>
        <p:grpSpPr>
          <a:xfrm>
            <a:off x="2160000" y="720000"/>
            <a:ext cx="4752528" cy="4752000"/>
            <a:chOff x="2160000" y="720000"/>
            <a:chExt cx="4752528" cy="4752000"/>
          </a:xfrm>
        </p:grpSpPr>
        <p:grpSp>
          <p:nvGrpSpPr>
            <p:cNvPr id="16" name="Groep 16"/>
            <p:cNvGrpSpPr/>
            <p:nvPr/>
          </p:nvGrpSpPr>
          <p:grpSpPr>
            <a:xfrm>
              <a:off x="2160000" y="720000"/>
              <a:ext cx="4752528" cy="4716000"/>
              <a:chOff x="2699792" y="1916832"/>
              <a:chExt cx="4752528" cy="4716000"/>
            </a:xfrm>
          </p:grpSpPr>
          <p:sp>
            <p:nvSpPr>
              <p:cNvPr id="18" name="Ovaal 17"/>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rPr>
                  <a:t>d</a:t>
                </a:r>
                <a:r>
                  <a:rPr lang="en-US" sz="16600" b="1" dirty="0">
                    <a:solidFill>
                      <a:schemeClr val="bg1"/>
                    </a:solidFill>
                  </a:rPr>
                  <a:t>L</a:t>
                </a:r>
                <a:r>
                  <a:rPr lang="en-US" sz="13800" dirty="0">
                    <a:solidFill>
                      <a:schemeClr val="bg1"/>
                    </a:solidFill>
                  </a:rPr>
                  <a:t>v</a:t>
                </a:r>
                <a:endParaRPr lang="en-US" sz="9600" dirty="0">
                  <a:solidFill>
                    <a:schemeClr val="bg1"/>
                  </a:solidFill>
                </a:endParaRPr>
              </a:p>
            </p:txBody>
          </p:sp>
          <p:sp>
            <p:nvSpPr>
              <p:cNvPr id="19" name="Rechthoek 18"/>
              <p:cNvSpPr/>
              <p:nvPr/>
            </p:nvSpPr>
            <p:spPr>
              <a:xfrm>
                <a:off x="2699792" y="2636912"/>
                <a:ext cx="4752528" cy="3416320"/>
              </a:xfrm>
              <a:prstGeom prst="rect">
                <a:avLst/>
              </a:prstGeom>
            </p:spPr>
            <p:txBody>
              <a:bodyPr wrap="square">
                <a:spAutoFit/>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p>
            </p:txBody>
          </p:sp>
        </p:grpSp>
        <p:sp>
          <p:nvSpPr>
            <p:cNvPr id="17" name="Ovaal 16"/>
            <p:cNvSpPr/>
            <p:nvPr/>
          </p:nvSpPr>
          <p:spPr>
            <a:xfrm>
              <a:off x="2160000" y="720000"/>
              <a:ext cx="4752000" cy="4752000"/>
            </a:xfrm>
            <a:prstGeom prst="ellipse">
              <a:avLst/>
            </a:prstGeom>
            <a:solidFill>
              <a:schemeClr val="bg1">
                <a:alpha val="80000"/>
              </a:schemeClr>
            </a:solidFill>
            <a:ln w="571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pic>
        <p:nvPicPr>
          <p:cNvPr id="1026" name="Picture 2"/>
          <p:cNvPicPr>
            <a:picLocks noChangeAspect="1" noChangeArrowheads="1"/>
          </p:cNvPicPr>
          <p:nvPr/>
        </p:nvPicPr>
        <p:blipFill>
          <a:blip r:embed="rId6" cstate="print"/>
          <a:srcRect/>
          <a:stretch>
            <a:fillRect/>
          </a:stretch>
        </p:blipFill>
        <p:spPr bwMode="auto">
          <a:xfrm>
            <a:off x="0" y="0"/>
            <a:ext cx="2033237" cy="1044000"/>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a:solidFill>
                  <a:schemeClr val="tx2"/>
                </a:solidFill>
              </a:rPr>
              <a:t>Conclusion Summary</a:t>
            </a:r>
          </a:p>
        </p:txBody>
      </p:sp>
      <p:sp>
        <p:nvSpPr>
          <p:cNvPr id="3" name="Tijdelijke aanduiding voor inhoud 2"/>
          <p:cNvSpPr>
            <a:spLocks noGrp="1"/>
          </p:cNvSpPr>
          <p:nvPr>
            <p:ph idx="1"/>
          </p:nvPr>
        </p:nvSpPr>
        <p:spPr>
          <a:xfrm>
            <a:off x="323528" y="1268760"/>
            <a:ext cx="8686800" cy="5184576"/>
          </a:xfrm>
        </p:spPr>
        <p:txBody>
          <a:bodyPr>
            <a:normAutofit fontScale="85000" lnSpcReduction="20000"/>
          </a:bodyPr>
          <a:lstStyle/>
          <a:p>
            <a:pPr marL="514350" indent="-514350">
              <a:buNone/>
            </a:pPr>
            <a:r>
              <a:rPr lang="en-US" dirty="0"/>
              <a:t>1&amp;2. Decoupling labor value registration from inflating currencies, will set free flow of labor, </a:t>
            </a:r>
            <a:r>
              <a:rPr lang="en-US" dirty="0">
                <a:solidFill>
                  <a:schemeClr val="accent6">
                    <a:lumMod val="75000"/>
                  </a:schemeClr>
                </a:solidFill>
              </a:rPr>
              <a:t>add 60% wealth, and rises the effective production factor to 6,4;</a:t>
            </a:r>
          </a:p>
          <a:p>
            <a:pPr marL="514350" indent="-514350">
              <a:buFont typeface="+mj-lt"/>
              <a:buAutoNum type="arabicPeriod" startAt="3"/>
            </a:pPr>
            <a:r>
              <a:rPr lang="en-US" dirty="0">
                <a:solidFill>
                  <a:schemeClr val="accent1">
                    <a:lumMod val="75000"/>
                  </a:schemeClr>
                </a:solidFill>
              </a:rPr>
              <a:t>50% recovery at 2030, 80% at 2050;</a:t>
            </a:r>
            <a:endParaRPr lang="en-US" dirty="0"/>
          </a:p>
          <a:p>
            <a:pPr marL="514350" indent="-514350">
              <a:buFont typeface="+mj-lt"/>
              <a:buAutoNum type="arabicPeriod" startAt="4"/>
            </a:pPr>
            <a:r>
              <a:rPr lang="en-US" dirty="0">
                <a:solidFill>
                  <a:srgbClr val="FF0000"/>
                </a:solidFill>
              </a:rPr>
              <a:t>a. </a:t>
            </a:r>
            <a:r>
              <a:rPr lang="en-US" sz="2800" dirty="0">
                <a:solidFill>
                  <a:srgbClr val="FF0000"/>
                </a:solidFill>
              </a:rPr>
              <a:t>Currency free labor will change local wealth;</a:t>
            </a:r>
            <a:endParaRPr lang="en-US" sz="2000" dirty="0">
              <a:solidFill>
                <a:srgbClr val="FF0000"/>
              </a:solidFill>
            </a:endParaRPr>
          </a:p>
          <a:p>
            <a:pPr marL="514350" indent="-514350">
              <a:buNone/>
            </a:pPr>
            <a:r>
              <a:rPr lang="en-US" dirty="0">
                <a:solidFill>
                  <a:srgbClr val="FF0000"/>
                </a:solidFill>
              </a:rPr>
              <a:t>	b. </a:t>
            </a:r>
            <a:r>
              <a:rPr lang="en-US" sz="2800" dirty="0">
                <a:solidFill>
                  <a:srgbClr val="FF0000"/>
                </a:solidFill>
              </a:rPr>
              <a:t>Global fixed labor value stops unequal competition;</a:t>
            </a:r>
            <a:endParaRPr lang="en-US" sz="2000" dirty="0">
              <a:solidFill>
                <a:srgbClr val="FF0000"/>
              </a:solidFill>
            </a:endParaRPr>
          </a:p>
          <a:p>
            <a:pPr marL="514350" indent="-514350">
              <a:buNone/>
            </a:pPr>
            <a:r>
              <a:rPr lang="en-US" dirty="0">
                <a:solidFill>
                  <a:srgbClr val="FF0000"/>
                </a:solidFill>
              </a:rPr>
              <a:t>	c. </a:t>
            </a:r>
            <a:r>
              <a:rPr lang="en-US" sz="2800" dirty="0">
                <a:solidFill>
                  <a:srgbClr val="FF0000"/>
                </a:solidFill>
              </a:rPr>
              <a:t>Slows down the use of burning fuels;</a:t>
            </a:r>
            <a:endParaRPr lang="en-US" dirty="0">
              <a:solidFill>
                <a:srgbClr val="FF0000"/>
              </a:solidFill>
            </a:endParaRPr>
          </a:p>
          <a:p>
            <a:pPr marL="514350" indent="-514350">
              <a:buFont typeface="+mj-lt"/>
              <a:buAutoNum type="arabicPeriod" startAt="5"/>
            </a:pPr>
            <a:r>
              <a:rPr lang="en-US" dirty="0">
                <a:solidFill>
                  <a:schemeClr val="accent3">
                    <a:lumMod val="50000"/>
                  </a:schemeClr>
                </a:solidFill>
              </a:rPr>
              <a:t>a. </a:t>
            </a:r>
            <a:r>
              <a:rPr lang="en-US" sz="2600" dirty="0">
                <a:solidFill>
                  <a:schemeClr val="accent3">
                    <a:lumMod val="50000"/>
                  </a:schemeClr>
                </a:solidFill>
              </a:rPr>
              <a:t>SDG jobs can become extra rewarded by taxing polluting jobs;</a:t>
            </a:r>
            <a:endParaRPr lang="en-US" dirty="0">
              <a:solidFill>
                <a:schemeClr val="accent3">
                  <a:lumMod val="50000"/>
                </a:schemeClr>
              </a:solidFill>
            </a:endParaRPr>
          </a:p>
          <a:p>
            <a:pPr marL="514350" indent="-514350">
              <a:buNone/>
            </a:pPr>
            <a:r>
              <a:rPr lang="en-US" dirty="0">
                <a:solidFill>
                  <a:schemeClr val="accent3">
                    <a:lumMod val="50000"/>
                  </a:schemeClr>
                </a:solidFill>
              </a:rPr>
              <a:t>	b. </a:t>
            </a:r>
            <a:r>
              <a:rPr lang="en-US" sz="2800" dirty="0">
                <a:solidFill>
                  <a:schemeClr val="accent3">
                    <a:lumMod val="50000"/>
                  </a:schemeClr>
                </a:solidFill>
              </a:rPr>
              <a:t>Regular tax systems can stay;</a:t>
            </a:r>
          </a:p>
          <a:p>
            <a:pPr marL="514350" indent="-514350">
              <a:buFont typeface="+mj-lt"/>
              <a:buAutoNum type="arabicPeriod" startAt="6"/>
            </a:pPr>
            <a:r>
              <a:rPr lang="en-US" dirty="0">
                <a:solidFill>
                  <a:schemeClr val="tx2"/>
                </a:solidFill>
              </a:rPr>
              <a:t>dLv will downsize commercial banking and prosper Gov’s</a:t>
            </a:r>
          </a:p>
          <a:p>
            <a:pPr marL="514350" indent="-514350">
              <a:buFont typeface="+mj-lt"/>
              <a:buAutoNum type="arabicPeriod" startAt="6"/>
            </a:pPr>
            <a:r>
              <a:rPr lang="en-US" dirty="0"/>
              <a:t>It becomes time to define the real value of our  heritage, to trade / law it free for our children.</a:t>
            </a:r>
          </a:p>
          <a:p>
            <a:pPr marL="514350" indent="-514350">
              <a:buFont typeface="+mj-lt"/>
              <a:buAutoNum type="arabicPeriod" startAt="6"/>
            </a:pPr>
            <a:endParaRPr lang="en-US" dirty="0">
              <a:solidFill>
                <a:schemeClr val="accent1">
                  <a:lumMod val="75000"/>
                </a:schemeClr>
              </a:solidFill>
            </a:endParaRPr>
          </a:p>
          <a:p>
            <a:pPr marL="514350" indent="-514350">
              <a:buFont typeface="+mj-lt"/>
              <a:buAutoNum type="arabicPeriod" startAt="6"/>
            </a:pPr>
            <a:endParaRPr lang="en-US" b="1" dirty="0">
              <a:solidFill>
                <a:schemeClr val="accent1">
                  <a:lumMod val="75000"/>
                </a:schemeClr>
              </a:solidFill>
            </a:endParaRPr>
          </a:p>
          <a:p>
            <a:pPr marL="514350" indent="-514350">
              <a:buFont typeface="+mj-lt"/>
              <a:buAutoNum type="arabicPeriod" startAt="6"/>
            </a:pPr>
            <a:endParaRPr lang="en-US" dirty="0"/>
          </a:p>
          <a:p>
            <a:endParaRPr lang="en-US" dirty="0"/>
          </a:p>
          <a:p>
            <a:pPr marL="514350" indent="-514350">
              <a:buFont typeface="+mj-lt"/>
              <a:buAutoNum type="arabicPeriod"/>
            </a:pPr>
            <a:endParaRPr lang="en-US" dirty="0">
              <a:solidFill>
                <a:schemeClr val="accent6">
                  <a:lumMod val="75000"/>
                </a:schemeClr>
              </a:solidFill>
            </a:endParaRPr>
          </a:p>
        </p:txBody>
      </p:sp>
      <p:sp>
        <p:nvSpPr>
          <p:cNvPr id="14" name="Rechthoek 13"/>
          <p:cNvSpPr/>
          <p:nvPr/>
        </p:nvSpPr>
        <p:spPr>
          <a:xfrm>
            <a:off x="7020272" y="-27384"/>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20" name="Groep 16"/>
          <p:cNvGrpSpPr>
            <a:grpSpLocks noChangeAspect="1"/>
          </p:cNvGrpSpPr>
          <p:nvPr/>
        </p:nvGrpSpPr>
        <p:grpSpPr>
          <a:xfrm>
            <a:off x="8028384" y="5733256"/>
            <a:ext cx="1080000" cy="1080000"/>
            <a:chOff x="2699792" y="1916308"/>
            <a:chExt cx="4752528" cy="4716000"/>
          </a:xfrm>
        </p:grpSpPr>
        <p:sp>
          <p:nvSpPr>
            <p:cNvPr id="21" name="Ovaal 20"/>
            <p:cNvSpPr>
              <a:spLocks noChangeAspect="1"/>
            </p:cNvSpPr>
            <p:nvPr/>
          </p:nvSpPr>
          <p:spPr>
            <a:xfrm>
              <a:off x="2699792" y="1916308"/>
              <a:ext cx="4716523"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r>
                <a:rPr lang="en-US" sz="2800" b="1" dirty="0">
                  <a:solidFill>
                    <a:schemeClr val="bg1"/>
                  </a:solidFill>
                </a:rPr>
                <a:t>L</a:t>
              </a:r>
              <a:r>
                <a:rPr lang="en-US" sz="2400" dirty="0">
                  <a:solidFill>
                    <a:schemeClr val="bg1"/>
                  </a:solidFill>
                </a:rPr>
                <a:t>v</a:t>
              </a:r>
              <a:endParaRPr lang="en-US" dirty="0">
                <a:solidFill>
                  <a:schemeClr val="bg1"/>
                </a:solidFill>
              </a:endParaRPr>
            </a:p>
          </p:txBody>
        </p:sp>
        <p:sp>
          <p:nvSpPr>
            <p:cNvPr id="22" name="Rechthoek 21"/>
            <p:cNvSpPr/>
            <p:nvPr/>
          </p:nvSpPr>
          <p:spPr>
            <a:xfrm>
              <a:off x="2699792" y="2522122"/>
              <a:ext cx="4752528" cy="3359892"/>
            </a:xfrm>
            <a:prstGeom prst="rect">
              <a:avLst/>
            </a:prstGeom>
          </p:spPr>
          <p:txBody>
            <a:bodyPr wrap="square">
              <a:spAutoFit/>
            </a:bodyPr>
            <a:lstStyle/>
            <a:p>
              <a:pPr algn="ctr"/>
              <a:r>
                <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23" name="Groep 22"/>
          <p:cNvGrpSpPr>
            <a:grpSpLocks/>
          </p:cNvGrpSpPr>
          <p:nvPr/>
        </p:nvGrpSpPr>
        <p:grpSpPr>
          <a:xfrm rot="16200000" flipV="1">
            <a:off x="7740272" y="-711305"/>
            <a:ext cx="684000" cy="2124000"/>
            <a:chOff x="4534627" y="3212976"/>
            <a:chExt cx="1045485" cy="2304256"/>
          </a:xfrm>
        </p:grpSpPr>
        <p:sp>
          <p:nvSpPr>
            <p:cNvPr id="24" name="Rechthoek 23"/>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hoek 24"/>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40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0" y="0"/>
            <a:ext cx="9144000" cy="6903413"/>
            <a:chOff x="0" y="-18029"/>
            <a:chExt cx="9144000" cy="6903413"/>
          </a:xfrm>
        </p:grpSpPr>
        <p:grpSp>
          <p:nvGrpSpPr>
            <p:cNvPr id="3" name="Groep 6"/>
            <p:cNvGrpSpPr/>
            <p:nvPr/>
          </p:nvGrpSpPr>
          <p:grpSpPr>
            <a:xfrm>
              <a:off x="0" y="-18029"/>
              <a:ext cx="9144000" cy="6876029"/>
              <a:chOff x="0" y="-18029"/>
              <a:chExt cx="9144000" cy="6876029"/>
            </a:xfrm>
          </p:grpSpPr>
          <p:pic>
            <p:nvPicPr>
              <p:cNvPr id="14" name="Picture 3"/>
              <p:cNvPicPr>
                <a:picLocks noChangeAspect="1" noChangeArrowheads="1"/>
              </p:cNvPicPr>
              <p:nvPr/>
            </p:nvPicPr>
            <p:blipFill>
              <a:blip r:embed="rId2" cstate="print"/>
              <a:srcRect/>
              <a:stretch>
                <a:fillRect/>
              </a:stretch>
            </p:blipFill>
            <p:spPr bwMode="auto">
              <a:xfrm>
                <a:off x="0" y="-18029"/>
                <a:ext cx="9144000" cy="6876029"/>
              </a:xfrm>
              <a:prstGeom prst="rect">
                <a:avLst/>
              </a:prstGeom>
              <a:noFill/>
              <a:ln w="9525">
                <a:noFill/>
                <a:miter lim="800000"/>
                <a:headEnd/>
                <a:tailEnd/>
              </a:ln>
            </p:spPr>
          </p:pic>
          <p:sp>
            <p:nvSpPr>
              <p:cNvPr id="15" name="Rechthoek 14"/>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hthoek 9"/>
            <p:cNvSpPr/>
            <p:nvPr/>
          </p:nvSpPr>
          <p:spPr>
            <a:xfrm>
              <a:off x="467544" y="6381328"/>
              <a:ext cx="3434915" cy="461665"/>
            </a:xfrm>
            <a:prstGeom prst="rect">
              <a:avLst/>
            </a:prstGeom>
          </p:spPr>
          <p:txBody>
            <a:bodyPr wrap="none">
              <a:spAutoFit/>
            </a:bodyPr>
            <a:lstStyle/>
            <a:p>
              <a:r>
                <a:rPr lang="en-US" sz="2400" dirty="0">
                  <a:hlinkClick r:id="rId3"/>
                </a:rPr>
                <a:t>worldsustainabilityfund.nl</a:t>
              </a:r>
              <a:endParaRPr lang="en-US" sz="2400" dirty="0"/>
            </a:p>
          </p:txBody>
        </p:sp>
        <p:pic>
          <p:nvPicPr>
            <p:cNvPr id="11" name="Afbeelding 10" descr="logo330x300.png"/>
            <p:cNvPicPr>
              <a:picLocks noChangeAspect="1"/>
            </p:cNvPicPr>
            <p:nvPr/>
          </p:nvPicPr>
          <p:blipFill>
            <a:blip r:embed="rId4" cstate="print"/>
            <a:stretch>
              <a:fillRect/>
            </a:stretch>
          </p:blipFill>
          <p:spPr>
            <a:xfrm>
              <a:off x="4219240" y="6210000"/>
              <a:ext cx="712800" cy="648000"/>
            </a:xfrm>
            <a:prstGeom prst="rect">
              <a:avLst/>
            </a:prstGeom>
          </p:spPr>
        </p:pic>
        <p:sp>
          <p:nvSpPr>
            <p:cNvPr id="13" name="Tekstvak 12"/>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4" name="Groep 49"/>
          <p:cNvGrpSpPr/>
          <p:nvPr/>
        </p:nvGrpSpPr>
        <p:grpSpPr>
          <a:xfrm>
            <a:off x="2160000" y="720000"/>
            <a:ext cx="4752528" cy="4752000"/>
            <a:chOff x="2160000" y="720000"/>
            <a:chExt cx="4752528" cy="4752000"/>
          </a:xfrm>
        </p:grpSpPr>
        <p:grpSp>
          <p:nvGrpSpPr>
            <p:cNvPr id="5" name="Groep 16"/>
            <p:cNvGrpSpPr/>
            <p:nvPr/>
          </p:nvGrpSpPr>
          <p:grpSpPr>
            <a:xfrm>
              <a:off x="2160000" y="720000"/>
              <a:ext cx="4752528" cy="4716000"/>
              <a:chOff x="2699792" y="1916832"/>
              <a:chExt cx="4752528" cy="4716000"/>
            </a:xfrm>
          </p:grpSpPr>
          <p:sp>
            <p:nvSpPr>
              <p:cNvPr id="53" name="Ovaal 52"/>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rPr>
                  <a:t>d</a:t>
                </a:r>
                <a:r>
                  <a:rPr lang="en-US" sz="16600" b="1" dirty="0">
                    <a:solidFill>
                      <a:schemeClr val="bg1"/>
                    </a:solidFill>
                  </a:rPr>
                  <a:t>L</a:t>
                </a:r>
                <a:r>
                  <a:rPr lang="en-US" sz="13800" dirty="0">
                    <a:solidFill>
                      <a:schemeClr val="bg1"/>
                    </a:solidFill>
                  </a:rPr>
                  <a:t>v</a:t>
                </a:r>
                <a:endParaRPr lang="en-US" sz="9600" dirty="0">
                  <a:solidFill>
                    <a:schemeClr val="bg1"/>
                  </a:solidFill>
                </a:endParaRPr>
              </a:p>
            </p:txBody>
          </p:sp>
          <p:sp>
            <p:nvSpPr>
              <p:cNvPr id="54" name="Rechthoek 53"/>
              <p:cNvSpPr/>
              <p:nvPr/>
            </p:nvSpPr>
            <p:spPr>
              <a:xfrm>
                <a:off x="2699792" y="2636912"/>
                <a:ext cx="4752528" cy="3416320"/>
              </a:xfrm>
              <a:prstGeom prst="rect">
                <a:avLst/>
              </a:prstGeom>
            </p:spPr>
            <p:txBody>
              <a:bodyPr wrap="square">
                <a:spAutoFit/>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p>
            </p:txBody>
          </p:sp>
        </p:grpSp>
        <p:sp>
          <p:nvSpPr>
            <p:cNvPr id="52" name="Ovaal 51"/>
            <p:cNvSpPr/>
            <p:nvPr/>
          </p:nvSpPr>
          <p:spPr>
            <a:xfrm>
              <a:off x="2160000" y="720000"/>
              <a:ext cx="4752000" cy="4752000"/>
            </a:xfrm>
            <a:prstGeom prst="ellipse">
              <a:avLst/>
            </a:prstGeom>
            <a:solidFill>
              <a:schemeClr val="bg1">
                <a:alpha val="80000"/>
              </a:schemeClr>
            </a:solidFill>
            <a:ln w="571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9" name="Grafiek 18"/>
          <p:cNvGraphicFramePr/>
          <p:nvPr/>
        </p:nvGraphicFramePr>
        <p:xfrm>
          <a:off x="755576" y="1844824"/>
          <a:ext cx="6636657" cy="2951968"/>
        </p:xfrm>
        <a:graphic>
          <a:graphicData uri="http://schemas.openxmlformats.org/drawingml/2006/chart">
            <c:chart xmlns:c="http://schemas.openxmlformats.org/drawingml/2006/chart" xmlns:r="http://schemas.openxmlformats.org/officeDocument/2006/relationships" r:id="rId5"/>
          </a:graphicData>
        </a:graphic>
      </p:graphicFrame>
      <p:sp>
        <p:nvSpPr>
          <p:cNvPr id="29" name="Vrije vorm 28"/>
          <p:cNvSpPr/>
          <p:nvPr/>
        </p:nvSpPr>
        <p:spPr>
          <a:xfrm>
            <a:off x="-1188640" y="2041634"/>
            <a:ext cx="8803385" cy="1897118"/>
          </a:xfrm>
          <a:custGeom>
            <a:avLst/>
            <a:gdLst>
              <a:gd name="connsiteX0" fmla="*/ 0 w 4240924"/>
              <a:gd name="connsiteY0" fmla="*/ 827690 h 1897118"/>
              <a:gd name="connsiteX1" fmla="*/ 756745 w 4240924"/>
              <a:gd name="connsiteY1" fmla="*/ 323194 h 1897118"/>
              <a:gd name="connsiteX2" fmla="*/ 1040524 w 4240924"/>
              <a:gd name="connsiteY2" fmla="*/ 55180 h 1897118"/>
              <a:gd name="connsiteX3" fmla="*/ 1213945 w 4240924"/>
              <a:gd name="connsiteY3" fmla="*/ 197069 h 1897118"/>
              <a:gd name="connsiteX4" fmla="*/ 1797269 w 4240924"/>
              <a:gd name="connsiteY4" fmla="*/ 1237594 h 1897118"/>
              <a:gd name="connsiteX5" fmla="*/ 3137338 w 4240924"/>
              <a:gd name="connsiteY5" fmla="*/ 1789387 h 1897118"/>
              <a:gd name="connsiteX6" fmla="*/ 4240924 w 4240924"/>
              <a:gd name="connsiteY6" fmla="*/ 1883980 h 189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0924" h="1897118">
                <a:moveTo>
                  <a:pt x="0" y="827690"/>
                </a:moveTo>
                <a:cubicBezTo>
                  <a:pt x="291662" y="639818"/>
                  <a:pt x="583325" y="451946"/>
                  <a:pt x="756745" y="323194"/>
                </a:cubicBezTo>
                <a:cubicBezTo>
                  <a:pt x="930165" y="194442"/>
                  <a:pt x="964324" y="76201"/>
                  <a:pt x="1040524" y="55180"/>
                </a:cubicBezTo>
                <a:cubicBezTo>
                  <a:pt x="1116724" y="34159"/>
                  <a:pt x="1087821" y="0"/>
                  <a:pt x="1213945" y="197069"/>
                </a:cubicBezTo>
                <a:cubicBezTo>
                  <a:pt x="1340069" y="394138"/>
                  <a:pt x="1476704" y="972208"/>
                  <a:pt x="1797269" y="1237594"/>
                </a:cubicBezTo>
                <a:cubicBezTo>
                  <a:pt x="2117834" y="1502980"/>
                  <a:pt x="2730062" y="1681656"/>
                  <a:pt x="3137338" y="1789387"/>
                </a:cubicBezTo>
                <a:cubicBezTo>
                  <a:pt x="3544614" y="1897118"/>
                  <a:pt x="3959772" y="1886608"/>
                  <a:pt x="4240924" y="1883980"/>
                </a:cubicBezTo>
              </a:path>
            </a:pathLst>
          </a:custGeom>
          <a:ln w="28575">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Rechte verbindingslijn 22"/>
          <p:cNvCxnSpPr/>
          <p:nvPr/>
        </p:nvCxnSpPr>
        <p:spPr>
          <a:xfrm>
            <a:off x="1044352" y="3933056"/>
            <a:ext cx="6696000" cy="0"/>
          </a:xfrm>
          <a:prstGeom prst="line">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6336704" y="3193812"/>
            <a:ext cx="2555776" cy="523220"/>
          </a:xfrm>
          <a:prstGeom prst="rect">
            <a:avLst/>
          </a:prstGeom>
          <a:noFill/>
        </p:spPr>
        <p:txBody>
          <a:bodyPr wrap="square" rtlCol="0">
            <a:spAutoFit/>
          </a:bodyPr>
          <a:lstStyle/>
          <a:p>
            <a:pPr algn="ctr"/>
            <a:r>
              <a:rPr lang="en-US" sz="2800" b="1" dirty="0">
                <a:solidFill>
                  <a:schemeClr val="tx2"/>
                </a:solidFill>
              </a:rPr>
              <a:t>100% at 2120</a:t>
            </a:r>
          </a:p>
        </p:txBody>
      </p:sp>
      <p:sp>
        <p:nvSpPr>
          <p:cNvPr id="38" name="Titel 1"/>
          <p:cNvSpPr>
            <a:spLocks noGrp="1"/>
          </p:cNvSpPr>
          <p:nvPr>
            <p:ph type="title"/>
          </p:nvPr>
        </p:nvSpPr>
        <p:spPr>
          <a:xfrm>
            <a:off x="457200" y="485800"/>
            <a:ext cx="8229600" cy="1143000"/>
          </a:xfrm>
        </p:spPr>
        <p:txBody>
          <a:bodyPr/>
          <a:lstStyle/>
          <a:p>
            <a:r>
              <a:rPr lang="en-US" b="1" dirty="0"/>
              <a:t>To set free children and Elder</a:t>
            </a:r>
          </a:p>
        </p:txBody>
      </p:sp>
      <p:sp>
        <p:nvSpPr>
          <p:cNvPr id="39" name="Tekstvak 38"/>
          <p:cNvSpPr txBox="1"/>
          <p:nvPr/>
        </p:nvSpPr>
        <p:spPr>
          <a:xfrm>
            <a:off x="1043608" y="5373216"/>
            <a:ext cx="6480720" cy="523220"/>
          </a:xfrm>
          <a:prstGeom prst="rect">
            <a:avLst/>
          </a:prstGeom>
          <a:noFill/>
        </p:spPr>
        <p:txBody>
          <a:bodyPr wrap="square" rtlCol="0">
            <a:spAutoFit/>
          </a:bodyPr>
          <a:lstStyle/>
          <a:p>
            <a:pPr algn="ctr"/>
            <a:r>
              <a:rPr lang="en-US" sz="2800" b="1" dirty="0">
                <a:solidFill>
                  <a:schemeClr val="accent1">
                    <a:lumMod val="75000"/>
                  </a:schemeClr>
                </a:solidFill>
              </a:rPr>
              <a:t>From labor value inflation to 160% Wealth</a:t>
            </a:r>
          </a:p>
        </p:txBody>
      </p:sp>
      <p:sp>
        <p:nvSpPr>
          <p:cNvPr id="31" name="Rechthoek 30"/>
          <p:cNvSpPr/>
          <p:nvPr/>
        </p:nvSpPr>
        <p:spPr>
          <a:xfrm rot="5400000">
            <a:off x="1934728" y="3167952"/>
            <a:ext cx="360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hoek 31"/>
          <p:cNvSpPr/>
          <p:nvPr/>
        </p:nvSpPr>
        <p:spPr>
          <a:xfrm rot="5400000">
            <a:off x="3482896" y="3600040"/>
            <a:ext cx="360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JL-OMHOOG 32"/>
          <p:cNvSpPr/>
          <p:nvPr/>
        </p:nvSpPr>
        <p:spPr>
          <a:xfrm rot="13380000">
            <a:off x="2365457" y="2621282"/>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JL-OMHOOG 39"/>
          <p:cNvSpPr/>
          <p:nvPr/>
        </p:nvSpPr>
        <p:spPr>
          <a:xfrm rot="13380000">
            <a:off x="3823617" y="3053330"/>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kstvak 40"/>
          <p:cNvSpPr txBox="1"/>
          <p:nvPr/>
        </p:nvSpPr>
        <p:spPr>
          <a:xfrm>
            <a:off x="2691408" y="2348880"/>
            <a:ext cx="3392760" cy="523220"/>
          </a:xfrm>
          <a:prstGeom prst="rect">
            <a:avLst/>
          </a:prstGeom>
          <a:noFill/>
        </p:spPr>
        <p:txBody>
          <a:bodyPr wrap="square" rtlCol="0">
            <a:spAutoFit/>
          </a:bodyPr>
          <a:lstStyle/>
          <a:p>
            <a:pPr algn="ctr"/>
            <a:r>
              <a:rPr lang="en-US" sz="2800" b="1" dirty="0">
                <a:solidFill>
                  <a:schemeClr val="accent1">
                    <a:lumMod val="75000"/>
                  </a:schemeClr>
                </a:solidFill>
              </a:rPr>
              <a:t>50% recovery at 2030</a:t>
            </a:r>
          </a:p>
        </p:txBody>
      </p:sp>
      <p:sp>
        <p:nvSpPr>
          <p:cNvPr id="42" name="Tekstvak 41"/>
          <p:cNvSpPr txBox="1"/>
          <p:nvPr/>
        </p:nvSpPr>
        <p:spPr>
          <a:xfrm>
            <a:off x="4042064" y="2761764"/>
            <a:ext cx="3626280" cy="523220"/>
          </a:xfrm>
          <a:prstGeom prst="rect">
            <a:avLst/>
          </a:prstGeom>
          <a:noFill/>
        </p:spPr>
        <p:txBody>
          <a:bodyPr wrap="square" rtlCol="0">
            <a:spAutoFit/>
          </a:bodyPr>
          <a:lstStyle/>
          <a:p>
            <a:pPr algn="ctr"/>
            <a:r>
              <a:rPr lang="en-US" sz="2800" b="1" dirty="0">
                <a:solidFill>
                  <a:schemeClr val="accent1">
                    <a:lumMod val="75000"/>
                  </a:schemeClr>
                </a:solidFill>
              </a:rPr>
              <a:t>80% recovery at 2050</a:t>
            </a:r>
          </a:p>
        </p:txBody>
      </p:sp>
      <p:sp>
        <p:nvSpPr>
          <p:cNvPr id="49" name="PIJL-OMHOOG 48"/>
          <p:cNvSpPr/>
          <p:nvPr/>
        </p:nvSpPr>
        <p:spPr>
          <a:xfrm rot="8220000" flipV="1">
            <a:off x="7694049" y="3989434"/>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ep 16"/>
          <p:cNvGrpSpPr>
            <a:grpSpLocks noChangeAspect="1"/>
          </p:cNvGrpSpPr>
          <p:nvPr/>
        </p:nvGrpSpPr>
        <p:grpSpPr>
          <a:xfrm>
            <a:off x="7560000" y="5256000"/>
            <a:ext cx="1584000" cy="1584000"/>
            <a:chOff x="2699792" y="1916832"/>
            <a:chExt cx="4752528" cy="4716000"/>
          </a:xfrm>
        </p:grpSpPr>
        <p:sp>
          <p:nvSpPr>
            <p:cNvPr id="56" name="Ovaal 5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57" name="Rechthoek 5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 name="Groep 36"/>
          <p:cNvGrpSpPr/>
          <p:nvPr/>
        </p:nvGrpSpPr>
        <p:grpSpPr>
          <a:xfrm>
            <a:off x="7020272" y="0"/>
            <a:ext cx="2137380" cy="692695"/>
            <a:chOff x="7020272" y="0"/>
            <a:chExt cx="2137380" cy="692695"/>
          </a:xfrm>
        </p:grpSpPr>
        <p:sp>
          <p:nvSpPr>
            <p:cNvPr id="16" name="Rechthoek 15"/>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8" name="Groep 33"/>
            <p:cNvGrpSpPr>
              <a:grpSpLocks/>
            </p:cNvGrpSpPr>
            <p:nvPr/>
          </p:nvGrpSpPr>
          <p:grpSpPr>
            <a:xfrm rot="16200000" flipV="1">
              <a:off x="7740272" y="-711305"/>
              <a:ext cx="684000" cy="2124000"/>
              <a:chOff x="4534627" y="3212976"/>
              <a:chExt cx="1045485" cy="2304256"/>
            </a:xfrm>
          </p:grpSpPr>
          <p:sp>
            <p:nvSpPr>
              <p:cNvPr id="35" name="Rechthoek 34"/>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hoek 35"/>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a:hlinkClick r:id="rId6"/>
          </p:cNvPr>
          <p:cNvPicPr>
            <a:picLocks noChangeAspect="1" noChangeArrowheads="1"/>
          </p:cNvPicPr>
          <p:nvPr/>
        </p:nvPicPr>
        <p:blipFill>
          <a:blip r:embed="rId7" cstate="print"/>
          <a:srcRect/>
          <a:stretch>
            <a:fillRect/>
          </a:stretch>
        </p:blipFill>
        <p:spPr bwMode="auto">
          <a:xfrm>
            <a:off x="1144860" y="1340768"/>
            <a:ext cx="6667500" cy="5000625"/>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0" y="0"/>
            <a:ext cx="9144000" cy="6903413"/>
            <a:chOff x="0" y="-18029"/>
            <a:chExt cx="9144000" cy="6903413"/>
          </a:xfrm>
        </p:grpSpPr>
        <p:grpSp>
          <p:nvGrpSpPr>
            <p:cNvPr id="4" name="Groep 6"/>
            <p:cNvGrpSpPr/>
            <p:nvPr/>
          </p:nvGrpSpPr>
          <p:grpSpPr>
            <a:xfrm>
              <a:off x="0" y="-18029"/>
              <a:ext cx="9144000" cy="6876029"/>
              <a:chOff x="0" y="-18029"/>
              <a:chExt cx="9144000" cy="6876029"/>
            </a:xfrm>
          </p:grpSpPr>
          <p:pic>
            <p:nvPicPr>
              <p:cNvPr id="14"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5" name="Rechthoek 14"/>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hthoek 9"/>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1" name="Afbeelding 10"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3" name="Tekstvak 12"/>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50" name="Groep 49"/>
          <p:cNvGrpSpPr/>
          <p:nvPr/>
        </p:nvGrpSpPr>
        <p:grpSpPr>
          <a:xfrm>
            <a:off x="2160000" y="720000"/>
            <a:ext cx="4752528" cy="4752000"/>
            <a:chOff x="2160000" y="720000"/>
            <a:chExt cx="4752528" cy="4752000"/>
          </a:xfrm>
        </p:grpSpPr>
        <p:grpSp>
          <p:nvGrpSpPr>
            <p:cNvPr id="51" name="Groep 16"/>
            <p:cNvGrpSpPr/>
            <p:nvPr/>
          </p:nvGrpSpPr>
          <p:grpSpPr>
            <a:xfrm>
              <a:off x="2160000" y="720000"/>
              <a:ext cx="4752528" cy="4716000"/>
              <a:chOff x="2699792" y="1916832"/>
              <a:chExt cx="4752528" cy="4716000"/>
            </a:xfrm>
          </p:grpSpPr>
          <p:sp>
            <p:nvSpPr>
              <p:cNvPr id="53" name="Ovaal 52"/>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rPr>
                  <a:t>d</a:t>
                </a:r>
                <a:r>
                  <a:rPr lang="en-US" sz="16600" b="1" dirty="0">
                    <a:solidFill>
                      <a:schemeClr val="bg1"/>
                    </a:solidFill>
                  </a:rPr>
                  <a:t>L</a:t>
                </a:r>
                <a:r>
                  <a:rPr lang="en-US" sz="13800" dirty="0">
                    <a:solidFill>
                      <a:schemeClr val="bg1"/>
                    </a:solidFill>
                  </a:rPr>
                  <a:t>v</a:t>
                </a:r>
                <a:endParaRPr lang="en-US" sz="9600" dirty="0">
                  <a:solidFill>
                    <a:schemeClr val="bg1"/>
                  </a:solidFill>
                </a:endParaRPr>
              </a:p>
            </p:txBody>
          </p:sp>
          <p:sp>
            <p:nvSpPr>
              <p:cNvPr id="54" name="Rechthoek 53"/>
              <p:cNvSpPr/>
              <p:nvPr/>
            </p:nvSpPr>
            <p:spPr>
              <a:xfrm>
                <a:off x="2699792" y="2636912"/>
                <a:ext cx="4752528" cy="3416320"/>
              </a:xfrm>
              <a:prstGeom prst="rect">
                <a:avLst/>
              </a:prstGeom>
            </p:spPr>
            <p:txBody>
              <a:bodyPr wrap="square">
                <a:spAutoFit/>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p>
            </p:txBody>
          </p:sp>
        </p:grpSp>
        <p:sp>
          <p:nvSpPr>
            <p:cNvPr id="52" name="Ovaal 51"/>
            <p:cNvSpPr/>
            <p:nvPr/>
          </p:nvSpPr>
          <p:spPr>
            <a:xfrm>
              <a:off x="2160000" y="720000"/>
              <a:ext cx="4752000" cy="4752000"/>
            </a:xfrm>
            <a:prstGeom prst="ellipse">
              <a:avLst/>
            </a:prstGeom>
            <a:solidFill>
              <a:schemeClr val="bg1">
                <a:alpha val="80000"/>
              </a:schemeClr>
            </a:solidFill>
            <a:ln w="571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9" name="Grafiek 18"/>
          <p:cNvGraphicFramePr/>
          <p:nvPr/>
        </p:nvGraphicFramePr>
        <p:xfrm>
          <a:off x="755576" y="1844824"/>
          <a:ext cx="6636657" cy="2951968"/>
        </p:xfrm>
        <a:graphic>
          <a:graphicData uri="http://schemas.openxmlformats.org/drawingml/2006/chart">
            <c:chart xmlns:c="http://schemas.openxmlformats.org/drawingml/2006/chart" xmlns:r="http://schemas.openxmlformats.org/officeDocument/2006/relationships" r:id="rId6"/>
          </a:graphicData>
        </a:graphic>
      </p:graphicFrame>
      <p:sp>
        <p:nvSpPr>
          <p:cNvPr id="29" name="Vrije vorm 28"/>
          <p:cNvSpPr/>
          <p:nvPr/>
        </p:nvSpPr>
        <p:spPr>
          <a:xfrm>
            <a:off x="-1188640" y="2041634"/>
            <a:ext cx="8803385" cy="1897118"/>
          </a:xfrm>
          <a:custGeom>
            <a:avLst/>
            <a:gdLst>
              <a:gd name="connsiteX0" fmla="*/ 0 w 4240924"/>
              <a:gd name="connsiteY0" fmla="*/ 827690 h 1897118"/>
              <a:gd name="connsiteX1" fmla="*/ 756745 w 4240924"/>
              <a:gd name="connsiteY1" fmla="*/ 323194 h 1897118"/>
              <a:gd name="connsiteX2" fmla="*/ 1040524 w 4240924"/>
              <a:gd name="connsiteY2" fmla="*/ 55180 h 1897118"/>
              <a:gd name="connsiteX3" fmla="*/ 1213945 w 4240924"/>
              <a:gd name="connsiteY3" fmla="*/ 197069 h 1897118"/>
              <a:gd name="connsiteX4" fmla="*/ 1797269 w 4240924"/>
              <a:gd name="connsiteY4" fmla="*/ 1237594 h 1897118"/>
              <a:gd name="connsiteX5" fmla="*/ 3137338 w 4240924"/>
              <a:gd name="connsiteY5" fmla="*/ 1789387 h 1897118"/>
              <a:gd name="connsiteX6" fmla="*/ 4240924 w 4240924"/>
              <a:gd name="connsiteY6" fmla="*/ 1883980 h 189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0924" h="1897118">
                <a:moveTo>
                  <a:pt x="0" y="827690"/>
                </a:moveTo>
                <a:cubicBezTo>
                  <a:pt x="291662" y="639818"/>
                  <a:pt x="583325" y="451946"/>
                  <a:pt x="756745" y="323194"/>
                </a:cubicBezTo>
                <a:cubicBezTo>
                  <a:pt x="930165" y="194442"/>
                  <a:pt x="964324" y="76201"/>
                  <a:pt x="1040524" y="55180"/>
                </a:cubicBezTo>
                <a:cubicBezTo>
                  <a:pt x="1116724" y="34159"/>
                  <a:pt x="1087821" y="0"/>
                  <a:pt x="1213945" y="197069"/>
                </a:cubicBezTo>
                <a:cubicBezTo>
                  <a:pt x="1340069" y="394138"/>
                  <a:pt x="1476704" y="972208"/>
                  <a:pt x="1797269" y="1237594"/>
                </a:cubicBezTo>
                <a:cubicBezTo>
                  <a:pt x="2117834" y="1502980"/>
                  <a:pt x="2730062" y="1681656"/>
                  <a:pt x="3137338" y="1789387"/>
                </a:cubicBezTo>
                <a:cubicBezTo>
                  <a:pt x="3544614" y="1897118"/>
                  <a:pt x="3959772" y="1886608"/>
                  <a:pt x="4240924" y="1883980"/>
                </a:cubicBezTo>
              </a:path>
            </a:pathLst>
          </a:custGeom>
          <a:ln w="28575">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Rechte verbindingslijn 22"/>
          <p:cNvCxnSpPr/>
          <p:nvPr/>
        </p:nvCxnSpPr>
        <p:spPr>
          <a:xfrm>
            <a:off x="1044352" y="3933056"/>
            <a:ext cx="6696000" cy="0"/>
          </a:xfrm>
          <a:prstGeom prst="line">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6192688" y="3193812"/>
            <a:ext cx="2555776" cy="523220"/>
          </a:xfrm>
          <a:prstGeom prst="rect">
            <a:avLst/>
          </a:prstGeom>
          <a:noFill/>
        </p:spPr>
        <p:txBody>
          <a:bodyPr wrap="square" rtlCol="0">
            <a:spAutoFit/>
          </a:bodyPr>
          <a:lstStyle/>
          <a:p>
            <a:pPr algn="ctr"/>
            <a:r>
              <a:rPr lang="en-US" sz="2800" b="1" dirty="0">
                <a:solidFill>
                  <a:schemeClr val="tx2"/>
                </a:solidFill>
              </a:rPr>
              <a:t>100% at 2120</a:t>
            </a:r>
          </a:p>
        </p:txBody>
      </p:sp>
      <p:sp>
        <p:nvSpPr>
          <p:cNvPr id="38" name="Titel 1"/>
          <p:cNvSpPr>
            <a:spLocks noGrp="1"/>
          </p:cNvSpPr>
          <p:nvPr>
            <p:ph type="title"/>
          </p:nvPr>
        </p:nvSpPr>
        <p:spPr>
          <a:xfrm>
            <a:off x="457200" y="485800"/>
            <a:ext cx="8229600" cy="1143000"/>
          </a:xfrm>
        </p:spPr>
        <p:txBody>
          <a:bodyPr/>
          <a:lstStyle/>
          <a:p>
            <a:r>
              <a:rPr lang="en-US" b="1" dirty="0"/>
              <a:t>It’s worth doing the recovery</a:t>
            </a:r>
          </a:p>
        </p:txBody>
      </p:sp>
      <p:sp>
        <p:nvSpPr>
          <p:cNvPr id="39" name="Tekstvak 38"/>
          <p:cNvSpPr txBox="1"/>
          <p:nvPr/>
        </p:nvSpPr>
        <p:spPr>
          <a:xfrm>
            <a:off x="1043608" y="5373216"/>
            <a:ext cx="6480720" cy="523220"/>
          </a:xfrm>
          <a:prstGeom prst="rect">
            <a:avLst/>
          </a:prstGeom>
          <a:noFill/>
        </p:spPr>
        <p:txBody>
          <a:bodyPr wrap="square" rtlCol="0">
            <a:spAutoFit/>
          </a:bodyPr>
          <a:lstStyle/>
          <a:p>
            <a:pPr algn="ctr"/>
            <a:r>
              <a:rPr lang="en-US" sz="2800" b="1" dirty="0">
                <a:solidFill>
                  <a:schemeClr val="accent1">
                    <a:lumMod val="75000"/>
                  </a:schemeClr>
                </a:solidFill>
              </a:rPr>
              <a:t>From labor value inflation to 160% Wealth</a:t>
            </a:r>
          </a:p>
        </p:txBody>
      </p:sp>
      <p:sp>
        <p:nvSpPr>
          <p:cNvPr id="31" name="Rechthoek 30"/>
          <p:cNvSpPr/>
          <p:nvPr/>
        </p:nvSpPr>
        <p:spPr>
          <a:xfrm rot="5400000">
            <a:off x="1934728" y="3167952"/>
            <a:ext cx="360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hoek 31"/>
          <p:cNvSpPr/>
          <p:nvPr/>
        </p:nvSpPr>
        <p:spPr>
          <a:xfrm rot="5400000">
            <a:off x="3482896" y="3600040"/>
            <a:ext cx="360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JL-OMHOOG 32"/>
          <p:cNvSpPr/>
          <p:nvPr/>
        </p:nvSpPr>
        <p:spPr>
          <a:xfrm rot="13380000">
            <a:off x="2365457" y="2621282"/>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JL-OMHOOG 39"/>
          <p:cNvSpPr/>
          <p:nvPr/>
        </p:nvSpPr>
        <p:spPr>
          <a:xfrm rot="13380000">
            <a:off x="3823617" y="3053330"/>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kstvak 40"/>
          <p:cNvSpPr txBox="1"/>
          <p:nvPr/>
        </p:nvSpPr>
        <p:spPr>
          <a:xfrm>
            <a:off x="2691408" y="2348880"/>
            <a:ext cx="3392760" cy="523220"/>
          </a:xfrm>
          <a:prstGeom prst="rect">
            <a:avLst/>
          </a:prstGeom>
          <a:noFill/>
        </p:spPr>
        <p:txBody>
          <a:bodyPr wrap="square" rtlCol="0">
            <a:spAutoFit/>
          </a:bodyPr>
          <a:lstStyle/>
          <a:p>
            <a:pPr algn="ctr"/>
            <a:r>
              <a:rPr lang="en-US" sz="2800" b="1" dirty="0">
                <a:solidFill>
                  <a:schemeClr val="accent1">
                    <a:lumMod val="75000"/>
                  </a:schemeClr>
                </a:solidFill>
              </a:rPr>
              <a:t>50% recovery at 2030</a:t>
            </a:r>
          </a:p>
        </p:txBody>
      </p:sp>
      <p:sp>
        <p:nvSpPr>
          <p:cNvPr id="42" name="Tekstvak 41"/>
          <p:cNvSpPr txBox="1"/>
          <p:nvPr/>
        </p:nvSpPr>
        <p:spPr>
          <a:xfrm>
            <a:off x="4042064" y="2761764"/>
            <a:ext cx="3626280" cy="523220"/>
          </a:xfrm>
          <a:prstGeom prst="rect">
            <a:avLst/>
          </a:prstGeom>
          <a:noFill/>
        </p:spPr>
        <p:txBody>
          <a:bodyPr wrap="square" rtlCol="0">
            <a:spAutoFit/>
          </a:bodyPr>
          <a:lstStyle/>
          <a:p>
            <a:pPr algn="ctr"/>
            <a:r>
              <a:rPr lang="en-US" sz="2800" b="1" dirty="0">
                <a:solidFill>
                  <a:schemeClr val="accent1">
                    <a:lumMod val="75000"/>
                  </a:schemeClr>
                </a:solidFill>
              </a:rPr>
              <a:t>80% recovery at 2050</a:t>
            </a:r>
          </a:p>
        </p:txBody>
      </p:sp>
      <p:sp>
        <p:nvSpPr>
          <p:cNvPr id="49" name="PIJL-OMHOOG 48"/>
          <p:cNvSpPr/>
          <p:nvPr/>
        </p:nvSpPr>
        <p:spPr>
          <a:xfrm rot="8220000" flipV="1">
            <a:off x="7694049" y="3989434"/>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ep 16"/>
          <p:cNvGrpSpPr>
            <a:grpSpLocks noChangeAspect="1"/>
          </p:cNvGrpSpPr>
          <p:nvPr/>
        </p:nvGrpSpPr>
        <p:grpSpPr>
          <a:xfrm>
            <a:off x="7560000" y="5256000"/>
            <a:ext cx="1584000" cy="1584000"/>
            <a:chOff x="2699792" y="1916832"/>
            <a:chExt cx="4752528" cy="4716000"/>
          </a:xfrm>
        </p:grpSpPr>
        <p:sp>
          <p:nvSpPr>
            <p:cNvPr id="56" name="Ovaal 5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57" name="Rechthoek 5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37" name="Groep 36"/>
          <p:cNvGrpSpPr/>
          <p:nvPr/>
        </p:nvGrpSpPr>
        <p:grpSpPr>
          <a:xfrm>
            <a:off x="7020272" y="0"/>
            <a:ext cx="2137380" cy="692695"/>
            <a:chOff x="7020272" y="0"/>
            <a:chExt cx="2137380" cy="692695"/>
          </a:xfrm>
        </p:grpSpPr>
        <p:sp>
          <p:nvSpPr>
            <p:cNvPr id="16" name="Rechthoek 15"/>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34" name="Groep 33"/>
            <p:cNvGrpSpPr>
              <a:grpSpLocks/>
            </p:cNvGrpSpPr>
            <p:nvPr/>
          </p:nvGrpSpPr>
          <p:grpSpPr>
            <a:xfrm rot="16200000" flipV="1">
              <a:off x="7740272" y="-711305"/>
              <a:ext cx="684000" cy="2124000"/>
              <a:chOff x="4534627" y="3212976"/>
              <a:chExt cx="1045485" cy="2304256"/>
            </a:xfrm>
          </p:grpSpPr>
          <p:sp>
            <p:nvSpPr>
              <p:cNvPr id="35" name="Rechthoek 34"/>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hoek 35"/>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advTm="10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p:cNvGrpSpPr/>
          <p:nvPr/>
        </p:nvGrpSpPr>
        <p:grpSpPr>
          <a:xfrm>
            <a:off x="0" y="0"/>
            <a:ext cx="9144000" cy="6903413"/>
            <a:chOff x="0" y="-18029"/>
            <a:chExt cx="9144000" cy="6903413"/>
          </a:xfrm>
        </p:grpSpPr>
        <p:grpSp>
          <p:nvGrpSpPr>
            <p:cNvPr id="7" name="Groep 6"/>
            <p:cNvGrpSpPr/>
            <p:nvPr/>
          </p:nvGrpSpPr>
          <p:grpSpPr>
            <a:xfrm>
              <a:off x="0" y="-18029"/>
              <a:ext cx="9144000" cy="6876029"/>
              <a:chOff x="0" y="-18029"/>
              <a:chExt cx="9144000" cy="6876029"/>
            </a:xfrm>
          </p:grpSpPr>
          <p:pic>
            <p:nvPicPr>
              <p:cNvPr id="5"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6" name="Rechthoek 5"/>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hthoek 7"/>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9" name="Afbeelding 8"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1" name="Tekstvak 10"/>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29" name="Groep 28"/>
          <p:cNvGrpSpPr/>
          <p:nvPr/>
        </p:nvGrpSpPr>
        <p:grpSpPr>
          <a:xfrm>
            <a:off x="2160000" y="908720"/>
            <a:ext cx="4752528" cy="4752000"/>
            <a:chOff x="2160000" y="720000"/>
            <a:chExt cx="4752528" cy="4752000"/>
          </a:xfrm>
        </p:grpSpPr>
        <p:grpSp>
          <p:nvGrpSpPr>
            <p:cNvPr id="21" name="Groep 16"/>
            <p:cNvGrpSpPr/>
            <p:nvPr/>
          </p:nvGrpSpPr>
          <p:grpSpPr>
            <a:xfrm>
              <a:off x="2160000" y="720000"/>
              <a:ext cx="4752528" cy="4716000"/>
              <a:chOff x="2699792" y="1916832"/>
              <a:chExt cx="4752528" cy="4716000"/>
            </a:xfrm>
          </p:grpSpPr>
          <p:sp>
            <p:nvSpPr>
              <p:cNvPr id="23" name="Ovaal 22"/>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rPr>
                  <a:t>d</a:t>
                </a:r>
                <a:r>
                  <a:rPr lang="en-US" sz="16600" b="1" dirty="0">
                    <a:solidFill>
                      <a:schemeClr val="bg1"/>
                    </a:solidFill>
                  </a:rPr>
                  <a:t>L</a:t>
                </a:r>
                <a:r>
                  <a:rPr lang="en-US" sz="13800" dirty="0">
                    <a:solidFill>
                      <a:schemeClr val="bg1"/>
                    </a:solidFill>
                  </a:rPr>
                  <a:t>v</a:t>
                </a:r>
                <a:endParaRPr lang="en-US" sz="9600" dirty="0">
                  <a:solidFill>
                    <a:schemeClr val="bg1"/>
                  </a:solidFill>
                </a:endParaRPr>
              </a:p>
            </p:txBody>
          </p:sp>
          <p:sp>
            <p:nvSpPr>
              <p:cNvPr id="24" name="Rechthoek 23"/>
              <p:cNvSpPr/>
              <p:nvPr/>
            </p:nvSpPr>
            <p:spPr>
              <a:xfrm>
                <a:off x="2699792" y="2636912"/>
                <a:ext cx="4752528" cy="3416320"/>
              </a:xfrm>
              <a:prstGeom prst="rect">
                <a:avLst/>
              </a:prstGeom>
            </p:spPr>
            <p:txBody>
              <a:bodyPr wrap="square">
                <a:spAutoFit/>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p>
            </p:txBody>
          </p:sp>
        </p:grpSp>
        <p:sp>
          <p:nvSpPr>
            <p:cNvPr id="28" name="Ovaal 27"/>
            <p:cNvSpPr/>
            <p:nvPr/>
          </p:nvSpPr>
          <p:spPr>
            <a:xfrm>
              <a:off x="2160000" y="720000"/>
              <a:ext cx="4752000" cy="4752000"/>
            </a:xfrm>
            <a:prstGeom prst="ellipse">
              <a:avLst/>
            </a:prstGeom>
            <a:solidFill>
              <a:schemeClr val="bg1">
                <a:alpha val="80000"/>
              </a:schemeClr>
            </a:solidFill>
            <a:ln w="571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ep 16"/>
          <p:cNvGrpSpPr>
            <a:grpSpLocks noChangeAspect="1"/>
          </p:cNvGrpSpPr>
          <p:nvPr/>
        </p:nvGrpSpPr>
        <p:grpSpPr>
          <a:xfrm>
            <a:off x="7560000" y="5256000"/>
            <a:ext cx="1584000" cy="1584000"/>
            <a:chOff x="2699792" y="1916832"/>
            <a:chExt cx="4752528" cy="4716000"/>
          </a:xfrm>
        </p:grpSpPr>
        <p:sp>
          <p:nvSpPr>
            <p:cNvPr id="26" name="Ovaal 2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7" name="Rechthoek 2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30" name="Rechthoek 29"/>
          <p:cNvSpPr/>
          <p:nvPr/>
        </p:nvSpPr>
        <p:spPr>
          <a:xfrm>
            <a:off x="1403648" y="1462132"/>
            <a:ext cx="6745629" cy="3046988"/>
          </a:xfrm>
          <a:prstGeom prst="rect">
            <a:avLst/>
          </a:prstGeom>
        </p:spPr>
        <p:txBody>
          <a:bodyPr wrap="none">
            <a:spAutoFit/>
          </a:bodyPr>
          <a:lstStyle/>
          <a:p>
            <a:pPr algn="ctr"/>
            <a:r>
              <a:rPr lang="nl-NL"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World Sustainability Fund</a:t>
            </a:r>
          </a:p>
          <a:p>
            <a:pPr algn="ctr"/>
            <a:r>
              <a:rPr lang="nl-NL" sz="4800" b="1" dirty="0">
                <a:ln w="11430"/>
                <a:effectLst>
                  <a:outerShdw blurRad="80000" dist="40000" dir="5040000" algn="tl">
                    <a:srgbClr val="000000">
                      <a:alpha val="30000"/>
                    </a:srgbClr>
                  </a:outerShdw>
                </a:effectLst>
              </a:rPr>
              <a:t>supports 160% </a:t>
            </a:r>
            <a:r>
              <a:rPr lang="nl-NL" sz="4800" b="1" dirty="0" err="1">
                <a:ln w="11430"/>
                <a:effectLst>
                  <a:outerShdw blurRad="80000" dist="40000" dir="5040000" algn="tl">
                    <a:srgbClr val="000000">
                      <a:alpha val="30000"/>
                    </a:srgbClr>
                  </a:outerShdw>
                </a:effectLst>
              </a:rPr>
              <a:t>Wealth</a:t>
            </a:r>
            <a:endParaRPr lang="nl-NL" sz="4800" b="1" dirty="0">
              <a:ln w="11430"/>
              <a:effectLst>
                <a:outerShdw blurRad="80000" dist="40000" dir="5040000" algn="tl">
                  <a:srgbClr val="000000">
                    <a:alpha val="30000"/>
                  </a:srgbClr>
                </a:outerShdw>
              </a:effectLst>
            </a:endParaRPr>
          </a:p>
          <a:p>
            <a:pPr algn="ctr"/>
            <a:r>
              <a:rPr lang="nl-NL" sz="4800" b="1" dirty="0" err="1">
                <a:ln w="11430"/>
                <a:effectLst>
                  <a:outerShdw blurRad="80000" dist="40000" dir="5040000" algn="tl">
                    <a:srgbClr val="000000">
                      <a:alpha val="30000"/>
                    </a:srgbClr>
                  </a:outerShdw>
                </a:effectLst>
              </a:rPr>
              <a:t>implementation</a:t>
            </a:r>
            <a:r>
              <a:rPr lang="nl-NL" sz="4800" b="1" dirty="0">
                <a:ln w="11430"/>
                <a:effectLst>
                  <a:outerShdw blurRad="80000" dist="40000" dir="5040000" algn="tl">
                    <a:srgbClr val="000000">
                      <a:alpha val="30000"/>
                    </a:srgbClr>
                  </a:outerShdw>
                </a:effectLst>
              </a:rPr>
              <a:t> </a:t>
            </a:r>
            <a:r>
              <a:rPr lang="nl-NL" sz="4800" b="1" dirty="0" err="1">
                <a:ln w="11430"/>
                <a:effectLst>
                  <a:outerShdw blurRad="80000" dist="40000" dir="5040000" algn="tl">
                    <a:srgbClr val="000000">
                      <a:alpha val="30000"/>
                    </a:srgbClr>
                  </a:outerShdw>
                </a:effectLst>
              </a:rPr>
              <a:t>on</a:t>
            </a:r>
            <a:r>
              <a:rPr lang="nl-NL" sz="4800" b="1" dirty="0">
                <a:ln w="11430"/>
                <a:effectLst>
                  <a:outerShdw blurRad="80000" dist="40000" dir="5040000" algn="tl">
                    <a:srgbClr val="000000">
                      <a:alpha val="30000"/>
                    </a:srgbClr>
                  </a:outerShdw>
                </a:effectLst>
              </a:rPr>
              <a:t> </a:t>
            </a:r>
            <a:r>
              <a:rPr lang="nl-NL" sz="4800" b="1" dirty="0" err="1">
                <a:ln w="11430"/>
                <a:effectLst>
                  <a:outerShdw blurRad="80000" dist="40000" dir="5040000" algn="tl">
                    <a:srgbClr val="000000">
                      <a:alpha val="30000"/>
                    </a:srgbClr>
                  </a:outerShdw>
                </a:effectLst>
              </a:rPr>
              <a:t>local</a:t>
            </a:r>
            <a:r>
              <a:rPr lang="nl-NL" sz="4800" b="1" dirty="0">
                <a:ln w="11430"/>
                <a:effectLst>
                  <a:outerShdw blurRad="80000" dist="40000" dir="5040000" algn="tl">
                    <a:srgbClr val="000000">
                      <a:alpha val="30000"/>
                    </a:srgbClr>
                  </a:outerShdw>
                </a:effectLst>
              </a:rPr>
              <a:t>,</a:t>
            </a:r>
          </a:p>
          <a:p>
            <a:pPr algn="ctr"/>
            <a:r>
              <a:rPr lang="nl-NL" sz="4800" b="1" dirty="0">
                <a:ln w="11430"/>
                <a:solidFill>
                  <a:schemeClr val="accent3">
                    <a:lumMod val="75000"/>
                  </a:schemeClr>
                </a:solidFill>
                <a:effectLst>
                  <a:outerShdw blurRad="80000" dist="40000" dir="5040000" algn="tl">
                    <a:srgbClr val="000000">
                      <a:alpha val="30000"/>
                    </a:srgbClr>
                  </a:outerShdw>
                </a:effectLst>
              </a:rPr>
              <a:t>Country,</a:t>
            </a:r>
            <a:r>
              <a:rPr lang="nl-NL"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and </a:t>
            </a:r>
            <a:r>
              <a:rPr lang="nl-NL" sz="4800" b="1" dirty="0" err="1">
                <a:ln w="11430"/>
                <a:solidFill>
                  <a:schemeClr val="tx2">
                    <a:lumMod val="60000"/>
                    <a:lumOff val="40000"/>
                  </a:schemeClr>
                </a:solidFill>
                <a:effectLst>
                  <a:outerShdw blurRad="80000" dist="40000" dir="5040000" algn="tl">
                    <a:srgbClr val="000000">
                      <a:alpha val="30000"/>
                    </a:srgbClr>
                  </a:outerShdw>
                </a:effectLst>
              </a:rPr>
              <a:t>global</a:t>
            </a:r>
            <a:r>
              <a:rPr lang="nl-NL"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level.</a:t>
            </a:r>
          </a:p>
        </p:txBody>
      </p:sp>
      <p:grpSp>
        <p:nvGrpSpPr>
          <p:cNvPr id="32" name="Groep 31"/>
          <p:cNvGrpSpPr/>
          <p:nvPr/>
        </p:nvGrpSpPr>
        <p:grpSpPr>
          <a:xfrm>
            <a:off x="7020272" y="0"/>
            <a:ext cx="2137380" cy="692695"/>
            <a:chOff x="7020272" y="0"/>
            <a:chExt cx="2137380" cy="692695"/>
          </a:xfrm>
        </p:grpSpPr>
        <p:sp>
          <p:nvSpPr>
            <p:cNvPr id="33" name="Rechthoek 32"/>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34" name="Groep 33"/>
            <p:cNvGrpSpPr>
              <a:grpSpLocks/>
            </p:cNvGrpSpPr>
            <p:nvPr/>
          </p:nvGrpSpPr>
          <p:grpSpPr>
            <a:xfrm rot="16200000" flipV="1">
              <a:off x="7740272" y="-711305"/>
              <a:ext cx="684000" cy="2124000"/>
              <a:chOff x="4534627" y="3212976"/>
              <a:chExt cx="1045485" cy="2304256"/>
            </a:xfrm>
          </p:grpSpPr>
          <p:sp>
            <p:nvSpPr>
              <p:cNvPr id="35" name="Rechthoek 34"/>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hoek 35"/>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advTm="10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1"/>
          <p:cNvGrpSpPr/>
          <p:nvPr/>
        </p:nvGrpSpPr>
        <p:grpSpPr>
          <a:xfrm>
            <a:off x="0" y="-27384"/>
            <a:ext cx="9144000" cy="6903413"/>
            <a:chOff x="0" y="-18029"/>
            <a:chExt cx="9144000" cy="6903413"/>
          </a:xfrm>
        </p:grpSpPr>
        <p:grpSp>
          <p:nvGrpSpPr>
            <p:cNvPr id="3" name="Groep 6"/>
            <p:cNvGrpSpPr/>
            <p:nvPr/>
          </p:nvGrpSpPr>
          <p:grpSpPr>
            <a:xfrm>
              <a:off x="0" y="-18029"/>
              <a:ext cx="9144000" cy="6876029"/>
              <a:chOff x="0" y="-18029"/>
              <a:chExt cx="9144000" cy="6876029"/>
            </a:xfrm>
          </p:grpSpPr>
          <p:pic>
            <p:nvPicPr>
              <p:cNvPr id="5"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6" name="Rechthoek 5"/>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hthoek 7"/>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9" name="Afbeelding 8"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1" name="Tekstvak 10"/>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4" name="Groep 28"/>
          <p:cNvGrpSpPr/>
          <p:nvPr/>
        </p:nvGrpSpPr>
        <p:grpSpPr>
          <a:xfrm>
            <a:off x="2160000" y="908720"/>
            <a:ext cx="4752528" cy="4752000"/>
            <a:chOff x="2160000" y="720000"/>
            <a:chExt cx="4752528" cy="4752000"/>
          </a:xfrm>
        </p:grpSpPr>
        <p:grpSp>
          <p:nvGrpSpPr>
            <p:cNvPr id="7" name="Groep 16"/>
            <p:cNvGrpSpPr/>
            <p:nvPr/>
          </p:nvGrpSpPr>
          <p:grpSpPr>
            <a:xfrm>
              <a:off x="2160000" y="720000"/>
              <a:ext cx="4752528" cy="4716000"/>
              <a:chOff x="2699792" y="1916832"/>
              <a:chExt cx="4752528" cy="4716000"/>
            </a:xfrm>
          </p:grpSpPr>
          <p:sp>
            <p:nvSpPr>
              <p:cNvPr id="23" name="Ovaal 22"/>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rPr>
                  <a:t>d</a:t>
                </a:r>
                <a:r>
                  <a:rPr lang="en-US" sz="16600" b="1" dirty="0">
                    <a:solidFill>
                      <a:schemeClr val="bg1"/>
                    </a:solidFill>
                  </a:rPr>
                  <a:t>L</a:t>
                </a:r>
                <a:r>
                  <a:rPr lang="en-US" sz="13800" dirty="0">
                    <a:solidFill>
                      <a:schemeClr val="bg1"/>
                    </a:solidFill>
                  </a:rPr>
                  <a:t>v</a:t>
                </a:r>
                <a:endParaRPr lang="en-US" sz="9600" dirty="0">
                  <a:solidFill>
                    <a:schemeClr val="bg1"/>
                  </a:solidFill>
                </a:endParaRPr>
              </a:p>
            </p:txBody>
          </p:sp>
          <p:sp>
            <p:nvSpPr>
              <p:cNvPr id="24" name="Rechthoek 23"/>
              <p:cNvSpPr/>
              <p:nvPr/>
            </p:nvSpPr>
            <p:spPr>
              <a:xfrm>
                <a:off x="2699792" y="2636912"/>
                <a:ext cx="4752528" cy="3416320"/>
              </a:xfrm>
              <a:prstGeom prst="rect">
                <a:avLst/>
              </a:prstGeom>
            </p:spPr>
            <p:txBody>
              <a:bodyPr wrap="square">
                <a:spAutoFit/>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p>
            </p:txBody>
          </p:sp>
        </p:grpSp>
        <p:sp>
          <p:nvSpPr>
            <p:cNvPr id="28" name="Ovaal 27"/>
            <p:cNvSpPr/>
            <p:nvPr/>
          </p:nvSpPr>
          <p:spPr>
            <a:xfrm>
              <a:off x="2160000" y="720000"/>
              <a:ext cx="4752000" cy="4752000"/>
            </a:xfrm>
            <a:prstGeom prst="ellipse">
              <a:avLst/>
            </a:prstGeom>
            <a:solidFill>
              <a:schemeClr val="bg1">
                <a:alpha val="80000"/>
              </a:schemeClr>
            </a:solidFill>
            <a:ln w="571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kstvak 13"/>
          <p:cNvSpPr txBox="1"/>
          <p:nvPr/>
        </p:nvSpPr>
        <p:spPr>
          <a:xfrm>
            <a:off x="2555776" y="2348880"/>
            <a:ext cx="3960440" cy="2308324"/>
          </a:xfrm>
          <a:prstGeom prst="rect">
            <a:avLst/>
          </a:prstGeom>
          <a:noFill/>
        </p:spPr>
        <p:txBody>
          <a:bodyPr wrap="square" rtlCol="0">
            <a:spAutoFit/>
          </a:bodyPr>
          <a:lstStyle/>
          <a:p>
            <a:pPr algn="ctr"/>
            <a:r>
              <a:rPr lang="en-US" sz="2400" dirty="0"/>
              <a:t>Post 2015 Agenda SDG 0.0 ?</a:t>
            </a:r>
          </a:p>
          <a:p>
            <a:pPr algn="ctr"/>
            <a:r>
              <a:rPr lang="en-US" sz="2400" dirty="0"/>
              <a:t>Currencies Freed Labor</a:t>
            </a:r>
          </a:p>
          <a:p>
            <a:pPr algn="ctr"/>
            <a:endParaRPr lang="en-US" sz="2400" dirty="0"/>
          </a:p>
          <a:p>
            <a:pPr algn="ctr"/>
            <a:r>
              <a:rPr lang="en-US" sz="2400" dirty="0"/>
              <a:t>The Next Industrial Revolution</a:t>
            </a:r>
          </a:p>
          <a:p>
            <a:pPr algn="ctr"/>
            <a:endParaRPr lang="en-US" sz="2400" dirty="0"/>
          </a:p>
          <a:p>
            <a:pPr algn="ctr"/>
            <a:r>
              <a:rPr lang="en-US" sz="2400" dirty="0">
                <a:solidFill>
                  <a:schemeClr val="accent1">
                    <a:lumMod val="75000"/>
                  </a:schemeClr>
                </a:solidFill>
              </a:rPr>
              <a:t>Emile van Essen</a:t>
            </a:r>
          </a:p>
        </p:txBody>
      </p:sp>
      <p:grpSp>
        <p:nvGrpSpPr>
          <p:cNvPr id="10" name="Groep 16"/>
          <p:cNvGrpSpPr>
            <a:grpSpLocks noChangeAspect="1"/>
          </p:cNvGrpSpPr>
          <p:nvPr/>
        </p:nvGrpSpPr>
        <p:grpSpPr>
          <a:xfrm>
            <a:off x="7560000" y="5256000"/>
            <a:ext cx="1584000" cy="1584000"/>
            <a:chOff x="2699792" y="1916832"/>
            <a:chExt cx="4752528" cy="4716000"/>
          </a:xfrm>
        </p:grpSpPr>
        <p:sp>
          <p:nvSpPr>
            <p:cNvPr id="26" name="Ovaal 25"/>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7" name="Rechthoek 26"/>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2050" name="Picture 2">
            <a:hlinkClick r:id="rId6"/>
          </p:cNvPr>
          <p:cNvPicPr>
            <a:picLocks noChangeAspect="1" noChangeArrowheads="1"/>
          </p:cNvPicPr>
          <p:nvPr/>
        </p:nvPicPr>
        <p:blipFill>
          <a:blip r:embed="rId7" cstate="print"/>
          <a:srcRect/>
          <a:stretch>
            <a:fillRect/>
          </a:stretch>
        </p:blipFill>
        <p:spPr bwMode="auto">
          <a:xfrm>
            <a:off x="1763688" y="5085184"/>
            <a:ext cx="5544616" cy="864096"/>
          </a:xfrm>
          <a:prstGeom prst="rect">
            <a:avLst/>
          </a:prstGeom>
          <a:noFill/>
          <a:ln w="9525">
            <a:noFill/>
            <a:miter lim="800000"/>
            <a:headEnd/>
            <a:tailEnd/>
          </a:ln>
        </p:spPr>
      </p:pic>
      <p:grpSp>
        <p:nvGrpSpPr>
          <p:cNvPr id="29" name="Groep 28"/>
          <p:cNvGrpSpPr/>
          <p:nvPr/>
        </p:nvGrpSpPr>
        <p:grpSpPr>
          <a:xfrm>
            <a:off x="1835696" y="872847"/>
            <a:ext cx="5508000" cy="1332017"/>
            <a:chOff x="1835696" y="368791"/>
            <a:chExt cx="5508000" cy="1332017"/>
          </a:xfrm>
        </p:grpSpPr>
        <p:grpSp>
          <p:nvGrpSpPr>
            <p:cNvPr id="12" name="Groep 18"/>
            <p:cNvGrpSpPr>
              <a:grpSpLocks/>
            </p:cNvGrpSpPr>
            <p:nvPr/>
          </p:nvGrpSpPr>
          <p:grpSpPr>
            <a:xfrm rot="16200000" flipV="1">
              <a:off x="3995696" y="-1647192"/>
              <a:ext cx="1188000" cy="5508000"/>
              <a:chOff x="4534627" y="3212976"/>
              <a:chExt cx="1045485" cy="2304256"/>
            </a:xfrm>
          </p:grpSpPr>
          <p:sp>
            <p:nvSpPr>
              <p:cNvPr id="20" name="Rechthoek 19"/>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hthoek 21"/>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3" name="Rechthoek 12"/>
            <p:cNvSpPr/>
            <p:nvPr/>
          </p:nvSpPr>
          <p:spPr>
            <a:xfrm>
              <a:off x="2051720" y="368791"/>
              <a:ext cx="5065617" cy="1015663"/>
            </a:xfrm>
            <a:prstGeom prst="rect">
              <a:avLst/>
            </a:prstGeom>
          </p:spPr>
          <p:txBody>
            <a:bodyPr wrap="none">
              <a:spAutoFit/>
            </a:bodyPr>
            <a:lstStyle/>
            <a:p>
              <a:pPr algn="ctr"/>
              <a:r>
                <a:rPr lang="en-US" sz="6000" b="1" dirty="0">
                  <a:ln w="11430"/>
                  <a:solidFill>
                    <a:schemeClr val="accent6">
                      <a:lumMod val="75000"/>
                    </a:schemeClr>
                  </a:solidFill>
                  <a:effectLst>
                    <a:outerShdw blurRad="80000" dist="40000" dir="5040000" algn="tl">
                      <a:srgbClr val="000000">
                        <a:alpha val="30000"/>
                      </a:srgbClr>
                    </a:outerShdw>
                  </a:effectLst>
                </a:rPr>
                <a:t>“160% Wealth”</a:t>
              </a:r>
            </a:p>
          </p:txBody>
        </p:sp>
      </p:grpSp>
      <p:sp>
        <p:nvSpPr>
          <p:cNvPr id="25" name="Rechthoek 24"/>
          <p:cNvSpPr/>
          <p:nvPr/>
        </p:nvSpPr>
        <p:spPr>
          <a:xfrm>
            <a:off x="2195736" y="5220489"/>
            <a:ext cx="4685322" cy="584775"/>
          </a:xfrm>
          <a:prstGeom prst="rect">
            <a:avLst/>
          </a:prstGeom>
        </p:spPr>
        <p:txBody>
          <a:bodyPr wrap="none">
            <a:spAutoFit/>
          </a:bodyPr>
          <a:lstStyle/>
          <a:p>
            <a:r>
              <a:rPr lang="en-US" sz="3200" dirty="0">
                <a:solidFill>
                  <a:schemeClr val="bg1"/>
                </a:solidFill>
              </a:rPr>
              <a:t> "I wish you 160% Wealth."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aphicFrame>
        <p:nvGraphicFramePr>
          <p:cNvPr id="5" name="Grafiek 4"/>
          <p:cNvGraphicFramePr/>
          <p:nvPr/>
        </p:nvGraphicFramePr>
        <p:xfrm>
          <a:off x="467544" y="188640"/>
          <a:ext cx="8208912" cy="6120680"/>
        </p:xfrm>
        <a:graphic>
          <a:graphicData uri="http://schemas.openxmlformats.org/drawingml/2006/chart">
            <c:chart xmlns:c="http://schemas.openxmlformats.org/drawingml/2006/chart" xmlns:r="http://schemas.openxmlformats.org/officeDocument/2006/relationships" r:id="rId6"/>
          </a:graphicData>
        </a:graphic>
      </p:graphicFrame>
      <p:sp>
        <p:nvSpPr>
          <p:cNvPr id="3" name="Tekstvak 2"/>
          <p:cNvSpPr txBox="1"/>
          <p:nvPr/>
        </p:nvSpPr>
        <p:spPr>
          <a:xfrm>
            <a:off x="1835696" y="908720"/>
            <a:ext cx="6480720" cy="523220"/>
          </a:xfrm>
          <a:prstGeom prst="rect">
            <a:avLst/>
          </a:prstGeom>
          <a:noFill/>
        </p:spPr>
        <p:txBody>
          <a:bodyPr wrap="square" rtlCol="0">
            <a:spAutoFit/>
          </a:bodyPr>
          <a:lstStyle/>
          <a:p>
            <a:pPr algn="ctr"/>
            <a:r>
              <a:rPr lang="en-US" sz="2800" b="1" dirty="0">
                <a:solidFill>
                  <a:schemeClr val="accent1">
                    <a:lumMod val="75000"/>
                  </a:schemeClr>
                </a:solidFill>
              </a:rPr>
              <a:t>Currency inflation lowers savings value</a:t>
            </a:r>
          </a:p>
        </p:txBody>
      </p:sp>
      <p:sp>
        <p:nvSpPr>
          <p:cNvPr id="13" name="Rechthoek 12"/>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pSp>
        <p:nvGrpSpPr>
          <p:cNvPr id="14"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1028" name="Picture 4" descr="https://encrypted-tbn0.gstatic.com/images?q=tbn:ANd9GcRiMhLux8qmiFOJa5mAVbNPua9Y1PbFrAyiHUrKVJ-m5_NDgcg8"/>
          <p:cNvPicPr>
            <a:picLocks noChangeAspect="1" noChangeArrowheads="1"/>
          </p:cNvPicPr>
          <p:nvPr/>
        </p:nvPicPr>
        <p:blipFill>
          <a:blip r:embed="rId7" cstate="print"/>
          <a:srcRect/>
          <a:stretch>
            <a:fillRect/>
          </a:stretch>
        </p:blipFill>
        <p:spPr bwMode="auto">
          <a:xfrm>
            <a:off x="2915815" y="1556928"/>
            <a:ext cx="894093" cy="1224000"/>
          </a:xfrm>
          <a:prstGeom prst="rect">
            <a:avLst/>
          </a:prstGeom>
          <a:noFill/>
        </p:spPr>
      </p:pic>
      <p:pic>
        <p:nvPicPr>
          <p:cNvPr id="1032" name="Picture 8"/>
          <p:cNvPicPr>
            <a:picLocks noChangeAspect="1" noChangeArrowheads="1"/>
          </p:cNvPicPr>
          <p:nvPr/>
        </p:nvPicPr>
        <p:blipFill>
          <a:blip r:embed="rId8" cstate="print"/>
          <a:srcRect/>
          <a:stretch>
            <a:fillRect/>
          </a:stretch>
        </p:blipFill>
        <p:spPr bwMode="auto">
          <a:xfrm>
            <a:off x="7236295" y="1556928"/>
            <a:ext cx="1409250" cy="1224000"/>
          </a:xfrm>
          <a:prstGeom prst="rect">
            <a:avLst/>
          </a:prstGeom>
          <a:noFill/>
          <a:ln w="9525">
            <a:noFill/>
            <a:miter lim="800000"/>
            <a:headEnd/>
            <a:tailEnd/>
          </a:ln>
        </p:spPr>
      </p:pic>
      <p:pic>
        <p:nvPicPr>
          <p:cNvPr id="20" name="Picture 2" descr="https://encrypted-tbn0.gstatic.com/images?q=tbn:ANd9GcTZLmnEcQUDNJAqc_W2BjnYliOZ29m384k80PsJtUYQ1NNzLwvD"/>
          <p:cNvPicPr>
            <a:picLocks noChangeAspect="1" noChangeArrowheads="1"/>
          </p:cNvPicPr>
          <p:nvPr/>
        </p:nvPicPr>
        <p:blipFill>
          <a:blip r:embed="rId9" cstate="print"/>
          <a:srcRect/>
          <a:stretch>
            <a:fillRect/>
          </a:stretch>
        </p:blipFill>
        <p:spPr bwMode="auto">
          <a:xfrm>
            <a:off x="5037417" y="4581128"/>
            <a:ext cx="1262775" cy="1224000"/>
          </a:xfrm>
          <a:prstGeom prst="rect">
            <a:avLst/>
          </a:prstGeom>
          <a:noFill/>
        </p:spPr>
      </p:pic>
      <p:grpSp>
        <p:nvGrpSpPr>
          <p:cNvPr id="21" name="Groep 20"/>
          <p:cNvGrpSpPr>
            <a:grpSpLocks/>
          </p:cNvGrpSpPr>
          <p:nvPr/>
        </p:nvGrpSpPr>
        <p:grpSpPr>
          <a:xfrm rot="16200000" flipV="1">
            <a:off x="7740272" y="-711305"/>
            <a:ext cx="684000" cy="2124000"/>
            <a:chOff x="4534627" y="3212976"/>
            <a:chExt cx="1045485" cy="2304256"/>
          </a:xfrm>
        </p:grpSpPr>
        <p:sp>
          <p:nvSpPr>
            <p:cNvPr id="22" name="Rechthoek 21"/>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hoek 22"/>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1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0" y="-18029"/>
            <a:ext cx="9144000" cy="6903413"/>
            <a:chOff x="0" y="-18029"/>
            <a:chExt cx="9144000" cy="6903413"/>
          </a:xfrm>
        </p:grpSpPr>
        <p:grpSp>
          <p:nvGrpSpPr>
            <p:cNvPr id="6"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8" name="Afbeelding 7"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sp>
        <p:nvSpPr>
          <p:cNvPr id="4" name="Tekstvak 3"/>
          <p:cNvSpPr txBox="1"/>
          <p:nvPr/>
        </p:nvSpPr>
        <p:spPr>
          <a:xfrm>
            <a:off x="1691680" y="1340768"/>
            <a:ext cx="6480720" cy="954107"/>
          </a:xfrm>
          <a:prstGeom prst="rect">
            <a:avLst/>
          </a:prstGeom>
          <a:noFill/>
        </p:spPr>
        <p:txBody>
          <a:bodyPr wrap="square" rtlCol="0">
            <a:spAutoFit/>
          </a:bodyPr>
          <a:lstStyle/>
          <a:p>
            <a:pPr algn="ctr"/>
            <a:r>
              <a:rPr lang="en-US" sz="2800" b="1" dirty="0">
                <a:solidFill>
                  <a:schemeClr val="accent1">
                    <a:lumMod val="75000"/>
                  </a:schemeClr>
                </a:solidFill>
              </a:rPr>
              <a:t>Currency inflation lowers savings value</a:t>
            </a:r>
          </a:p>
          <a:p>
            <a:pPr algn="ctr"/>
            <a:r>
              <a:rPr lang="en-US" sz="2800" b="1" dirty="0">
                <a:solidFill>
                  <a:schemeClr val="accent1">
                    <a:lumMod val="75000"/>
                  </a:schemeClr>
                </a:solidFill>
              </a:rPr>
              <a:t>with a factor of 27 in the latest 112 years</a:t>
            </a:r>
          </a:p>
        </p:txBody>
      </p:sp>
      <p:grpSp>
        <p:nvGrpSpPr>
          <p:cNvPr id="14"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13" name="Rechthoek 12"/>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sp>
        <p:nvSpPr>
          <p:cNvPr id="31748" name="AutoShape 4" descr="data:image/jpeg;base64,/9j/4AAQSkZJRgABAQAAAQABAAD/2wCEAAkGBxMTEhQUEhQUFBUUFxQVFRQYFBQUFhcVFxQWFhQUFBQYHCggGBolHBQUITEhJSkrLi4uFx8zODMsNygtLiwBCgoKDg0OGhAQGiwcHBwsLCwsLCwsLCwsLCwsLCwsLCwsLCwsLCwsLCwsLCwsLCssLCwsLCw3LCwsKzcsKywrK//AABEIALcBEwMBIgACEQEDEQH/xAAbAAABBQEBAAAAAAAAAAAAAAAFAAIDBAYBB//EAD4QAAEDAgQDBQYEBQQBBQAAAAEAAhEDBAUSITEGQVETImFxgTJSkaGx0SOissEUQoLh8QcV0vAzJENicpL/xAAZAQADAQEBAAAAAAAAAAAAAAAAAQIDBAX/xAAiEQEBAAICAgIDAQEAAAAAAAAAAQIREiEDMQRBEyJRcWH/2gAMAwEAAhEDEQA/ALDmJmRWXMTQxPiEbWJ4YnAJ4T4hFUYMpJ2GpXnmO35q1HO2a3QNW8x+qW29SOkfFea1acU/GdVGd107fj4/ryanhUsotFRwBcdQCj7cYc86gR0AVHCMG7RtMgSS0QvQsJ4dpUWguGd2m+wVS1lnZ7oJh9Sq6A2mQ3mSIlEbo5SGgDMTpojLwSRAgcgETtsLpnvkawub5EyupF+PyY492KvbtZTGfQmA4xosZxFZdk/taEFp1IG3otRj/ecGbD6oGKBDCOhPd8Fz+Pcy6a42Yzl/VXDsWbUG8OHJDMcsBWB01Q2/pmlUzt0BOoVyjiWoIXZjk6LrKa/rG4SeyrPpu7ocYjx6q5dPzHu7A6yj98y3uXFlRoa4CcwMFY8ZqdUsDi9oOk6aea3t6edxvJoqL8zS4EwIhvJEH3ZYABuIkDc6IPY1wIIII6Ewrtjcse8VcxlzsoEgkRzhKXbe9TUTV7yGiGOLnHUx3W680UrvcGjRjxAAEidtSohaPbTcW8zrpM6/JX3YZSa1ucydIjeDz0RuHjLdg1bD4eHd7UbHmY8NEFxUhjmugSCYnqtlit0GtyNaSNh90HurZrx3mzG2qrG1l5MZMuhCzuHCkwB2Z25JgDXlCo16zZdmhoJ9kaCfJNOEZgCHuAjWDzT7XCqbdwXSZlx2KeONifN5OXpUr1hlDmsObYaa+GisWrCWElpGu5ET10VptCI0MDd28eqHYzxPbW47z+1dGjGmY81Uumd3sWpU2iIBkRsn1ntp/iPeym3fvOEjyAXmWJf6h3D9KIbSG0jUx6rLXd5VquJqPc4nqT9FNyJ6bjHG9s134YNd+kHZk/usVjnFN1Wlrn5Ge4zuj16oXb2pkGPVHbOxDva1PVR7UvcL2rRRDiGlxM8iUfa0Kjh9sG7a+CKOEQBqTupuIJie2FWc5PaSs4IHYj/5Hen6Qko8QntHen6Qkmb0DImlislqYWrpZK+RdDFNlXQ1ADMaty+g8DeFgqlEupkHeF6llmR8Vhr627Ks5p23B6grHyz7d3xMpf0v21n+ld819OHe0wR8FoMQxskxT/8A0vLMOuHWtfM2cjt/Ir1bh3ChXAeCMvKNZ8Cjl058/HwzsqbCbao45iSZWiNQ02681ct7ZrBAGgTqtEOEESsbhbdpuf8AGZusQBOsfugt1ViuDycFpb7h1rpLDr0Kx+NSyo0HlonMNHMt1SxqgJcDsRIWUtqkSDyK3t/al9POOQMnwhec3NbvlGWPbs+N5Jxuz7vDDVd2jTlDPaM6lUa9KHS0knn/AGRa2pAgu15c4EeSguLYOdDPE+PzWmtpy6t19pMNtwYJ1noYhEbPCWsqdowEOA1duNUyytwG7RI166K1SGWCHEk+0DtHJOaLOWTtdpOql/ebNKBBnnzVypcNBEQ4xprqPMqrTzM1P822unwTnNIyk6O/ZVx2i5ce57S0apnVoPmu0WAzIjnCnNFzoyw4pXdWlbNLrh4bzidfgn1In98r/iKm0wcogdEIxniG3tgQ9+YnXIDPosnxPx4ak07f8Nnv8ysW+XEkkuJ5nVEtTnx300ON8cXFcZKZNOn7o3I8SssQSddZVulRM+alfQy+aSVHsCOSuWtEmBlRGwoCoDyjkiNDDIaf/iRPhOyCUW0O7/MAPmrdtkBAlwnwVqlRIaM0azzUlYDuaRrEhBr1rUAGsiTppuirGZGZjz67x1VGztnDfUcjv/hB+Nbp7AwhxA2A+6VpyNEynOvIqRtBRcJVTVt2uduDCM9iOiwyy1WdrKYiz8R3p+kLit4tT/Fd/T+kJI2NtwV2EwFdzLuQRCanJpCQKUNx3CxWZpo4ag9fBEUgVNm4vDK45SxjaFBrh2VTQ9eiN8M45Xw55a4Z6Ljt+7eisYhhTahzDR31UGH4gaZLKtMPbtDh9CuTXGvUuWHyMe+q9UwXHqNy0Gk8E82/zD0RJeKVcKaXZ7aoWcw2SCPAFXrfiPEqGmtQD3m5vgVpjltxZ/Gzx+nr0rLcYYKauR7IBB7xOghZdvG2IOGlJgPi0obiF9dVhNxVLR7rdAq3IjHweTfoV4gxZraXYUjmMd9428gvN7x0PHVH69VjGkbRt1KCi1LnB7tOgWdtt268cMcMOM9rRqDLvl8/2CdauDoImR6Sqt5bAwfEc0VpNj0Cr6Lj32YyrLw13dzfDTqrYowXD+UjSFWdS94gTrM7KK64otqG5zkchrqrx6jLO7uq0VKmS0BgLjHoE66uWUGZrh7QY6iYXmOIcf1ySKP4bT8VmLu/qVTNRxcfEouV+kS4T/r0PFf9SIGW1ZHLOfssRf3la5fmrPc8+eg9ENaVZp3BG23qiRNzuXSxTw9XG2h8CorcOJESSUTpzPeaAnstKzbQiDCnurZuUHmrz2mBl36JtxSmW6TGqADWNbLULROo/dae2uJBE9C70WSq0nMdMH+yvW97sDpOkIDR3FIdkCOW3qVRfVyvewzAP1V+1rtAaDyjRVbkyXn2i46dYQIhoVKgMNcWjnruE/iKw7SgHNOYs1I6LO4lePDuYgxl2RnhXFS5/ZuEhwgqK2w/jVcB0YtvVaJzUL4Xo5KRG/edHlKKOcscsd1z5+2axcfiu/p/SElzF3fiu/p/SEkcUtW1ylYq7VMxy7y0lhNcEg9MLkhpwrgSJXJSs2EjCobvIQA4Zi7Yc1PRp5nBo5kBX8OsJe6o+JByho5Aaanks7F47noJHD7oblJBcQIPInWE+phV2wezoOYdPyRrFWsqNDdiCCIOuYezqrdvUe+nD3AloILgYBI8VH457dM+XnJx2xtS4raAtePT91QxGhVdqNPM7o/i2JNpQc7Tl3BOmvTqszcY52jj2FJ9UzMkQB6lH45Dy+TcsdVPb4RpneQTHoPJCr24a2NcxG5Qziq/vaLGveAxrjGUclh7jEqjt3FNn+VtbzFaDfbdI6BCrzi8xlpNgdSst5rjh0QzudX7vGKtT23mOg0VO4ZzGsqJPYJ0QnlsiOi4Arpt+6O6J6qSnhziBl19ExpTYyNdkTs7B5aX5HFoiSPFR0rdoqBtRwYAJ11kjktrwtiVsWVKb6jaYcefygKNtMcQexw6sBmFJxA13aNPLdRX10WgPLHNDtB0kfutRcYhbsIcTTe4CA5syQhl/diuWtDYYz2RHM7u81aZsDtrjNqJ8RsZ8kQs2udOUGeaKNwZjZOUB0bjWT5IjSsH9mBIAidABPnCNtOFZmtQB0O6jdZAajki1xba8kLxCqWp7RrSjdVS0gtJ0P8AlFsJBc+mTu52nggdKk5x6rTWD2sG3eA0/spoxVeMabZcSBM7hO4Zsiym6qW7ju+afWtnXdwwBsU2kTPzRe4calbsmCKVMgacyk1nXY1hgy0x46/FTPemTAAHRROcr4ua3dBMVf8Aiu/p/SElBin/AJXen6QkjjCbRpTw5LKnZFrsOZkpXYXISBJNToShUSSjULXBw3aZHoq91xBb03EvdV19qmGHQ84I0Kelm9VPE+Ss7irPpaWz3DYvdp8CVC5t3UkOqNosd/KzVw8zsr4d6eS5Kei3/A6jgVEauBqH3nmfkiDGgaNAA6DRdlJKwb2Acc2RrWjgBJb3h5hePCkvfqjMwIPMELyjjHBBRrQ0nK/X4rO4qxCKGGuLQ86M6q8bak1gDmtnNOfMdW9IVO3vbikDTaRHQgH6qMuJ1cZPSNPgpWhvmMLz2Y7v/dk3D6OZ4EplQkyiOCW0kIGuxWrZQ3Ujx8AmWY7N4PI/RWK9FxJj4eCbePYWiJDhpCrSgjFqE1SWjuk77pUnHYslEK9XugNiNvMquzK4+1kdttojiW01Gk7SKYB6z+yPYWx3jI3/ALIFTpXA1HeHVp1Vq1xYNMVc/OQ6UWHGuw1rHOkg89TzRdlMhuVpGo3OwHRYx+M0csN0JiNJKtm9qMjWS7XLm2HSFnY1mS7jNENIcWwI5bHpKyV20l3Tw+y0t1iQqNIkDkWrOOcSdtf2RjtHkqQU4I08Vz+IqNqBzOUctPVTM2k89lWscQfSqOIZmbIBMTCq9pkF3YzUcSwUmh5Gr9uXJFeHqBZTPae3Myorau2q6W0iTG8QAUVp0C0AHfmnIM70TnqJzlI5qic1adMQPEj+I70/SElzEh+I70/SEkB6H2aRYpIShMIci4WKfKuFiAhASIUuRcLVSVZwXIVgtSyICCEoU+RLIgIci7lU3ZqCtcNb/hK2HJacGrL8f4fnpNeBJaY+KOHGKYPeDh4qd/Z3FNzWuDg4RvqD1hTbKqSvH7trWgFxnSCBuhFa7EQ0R4ndGOIaDrepUY4S6dzzHIoBTpF2pWel7IH5o5g9Mjw6qja22qNUqcAcjzT4ja1d1RlAZ6nqh2XMYJ1RIURGxlVjbntAGq+i2hoZQYJiPmrNe1Y7X6dFN/twJ70jQxG+blKC9q+m46ZgDsgLTaz6eglcddl85wD9U44ix473dPSFwU28jqlSVKtfLq0DTWec/VMo3JcQ4Ez1JRA0dJI+SFv7j/AqVbX3XpaMpEk7kKxg9SXRGpQ6o2TvuiuE24DgTI6HxS9D2LPtoAzCYVSMjXu2lyPXFMODeW0k7ShGJj8J/XX1RFZRoMOxNuRpMawilNwcNFgMGrl9Bw5tRHC8bLWiT4FXZ0jTVvpqFzFJaXAqNBCe9qjei0zGKN/Fd/T+kJKTFW/iu/p/SEktlp6EAnAJQnALYjYXCFJCaUA2EyFJK4QntJkLq6QkAmDYXHujVdq1A0SUNrXZee6RAU2rxx2sPeS0n03VevSEgdfoEFt7oh76bidTmB+oVq2uB20E7NPzKxtb4yRIbAZj0Kr18I1zMlp8DCPUIiZU1KDtCzu20kYHiDBH1298y5ugeRr6lYyvhrqQhwnXcL2rErcHQcllb/B55JzKpy8cvcYHCSHTMTK0VC2ALSY/sorvh54MsEaoVcV6tIxUYTGk6x8lpMtsbjYP3VRo1GjY0EqlRuGCXEhCyHVBLQ6PHQJlGwfHy6/BUnpaqY60uhoJPLRdoWwcdZk6n1TrSzLTo0ba6qw21qn2Y8kwrYhSaBkIaR16eMoYMPcNabj5FX75xbu0tjeRoqVPE2CIj4opIheVGGKg9eSfiDc7Q9o2KvksqN1gnpHVIWRax3MRMdfJSZ9vQBa07noi1CkAWjcrmA0m9k0xMbq62nLpEAz6KauTS3SHcqFx0a3bxQK7f3PQqzXuiS6mOftHyQvFK5DmtHPdVCzVOGbj8Us5EQV2oMr6lM8jIVK07lyPRHMYw8uuGvHsubqqiBPhW5LQA481riJWOow2I5K7Qxs5g3dFgp2LN/Fd/T+kJKDErkGo4/8A1/SEkuJPSS1IBPcU0qkuLkJLoTBhaugJy4gjYTXEDdOlMqNkEbSIRb0JAm7u8+jdv2QypSInL3Y+qY1wp1C0nUT6jqrH8U0y3rz6LK5OjHHUZPGr0sexztwYnwKZbYrFcSdHN0PzWurYBQqjvtzjxKB4zwcwiabixw1A3CR8b7aPDcQBHLVFKFcHYrzOxu6lF3ZVtCNWuGzgtTYYjOimxeNaI1ZKiLATHIb+Sht3jLKbTdAOsknVGmi2ymzd2gQ99zbvc5mXMNdYQ66un1qwp04yjSZjVTkBjiwEExHdE94q8MPth5fJvqFbYO11N7gGtAENbqQOpcsdfXAD+zo993MgfErQ32JVKcUKTiXPMGOc7z4BC3YaLc7hz3SXO577LWufsrWgxshx13J5qUFw1DdPLWOqhpUS9+nmSthg9LM0hwBERJ6eCFdsu+k6qIbJJ8A4eqFYrwe9zczGZXASQB3XeXRehG3bSGmUAf8AdVUq40Bu70jRKw3k9iXMeWvlpGhBRu4rSyIBgb7FbK/wqhdtzObDuTwIPmgGI8MVKTHFpFQAGAN9+ig0eA+zm26+PRWnXIa18R110+CFWl1DWkNjJ7QPMpuIXOYaQNZ08VOlb6T29YQT/Mdz4IfcVMzpULbzKCNyU1p0VQsg+tU/HaVuLjVlM9QsLeshzT1K3AdNFhHJVEo65DYHNPtaIEuO5VN1XWd1N2uiKoy7d3z6fQJKpc1e8fT6BJLZPZXlNldemFNm6uZlwlNTCSVxcAXUA0qp27XOI6FW3LP4i3squb+R+x5A+KnL0vx62k4gwtzwHM9oD/oWRfemmXCoCD8vQr0C2xFrmw4/dDcZwSjXAnWJ8Fi6OPTLt4o7sBX7PEa1RsnJHi6P2VWtwVQH/uPHhOigfw5TaIZcuBPIuDlZTf2HcWvBpmSM7e8CDz8EK4exolwBOqqcT2FWl7T87Oo/dB8PD82ZnJDHLLWXT2C0uxGiixS7IGWn7b9ggmEYiHMHvDdMZVc9+cHXUDwATxjS59LlrcupHLHfnc+OpUgvwwvqTGUGf3UNSp3NdTqZ8UIxRucsojU1XCfLmtYxo9wZamo51zUcGyO7O2UcvVNx6qX1tgOkbQi38XQZQyM3HcPXQbwhNhSzuzE7bIKRds6Qa2D6lXbepp3dk2nbF+kQ3qrTbEAAEwAo2vSDtOuscimtriPYHwXapa090JwEqyRiqR4eSZVvywEnkpKoQvEIc0tPNToA9zjdBxMtGpkwNyq11UZWB7PQgSAqx4RkkipCfQwivQ7zS1/hOqBsIo0jOu6vU/kE+uTuWkOO/n1XaVORr6qTCsSEkHkCtYx3/phHgg2J0AKRgIxRI/hR6JwqqsK7WrctlCxybVYZB38N0U1e5qDMden0C4u3Vs7Me70+gXFIe4ZkiVGCnLRmUJq6UgUA5pXSmhPhAMKhrsaRlc0EHSD9VZyqtfN7hI5apU8fbG40H2741ycj0Cru4igCCStfcWrKwAdB01lZvFuFbYE5XPDvdZr8ljp0boScYzuAc6G7nXU+CPW3EFGkBlYwQN4BMrOXnCwa0nPUbpz3+Cw2JMqUn5S4+HknYUz4++2l4wxJtUOMiXcgqXD1pp9UIw61NQyTK2OE22UbaoTvlduVbNrAXt00VS3Ia7XQnaD1V7FS4DuweoKA3Djz0MrSIvsWq3kacuqH4Q8vrOqE6t28PFQXFfuyr/D2EO7N1YvptB72Q6OcPDxTl7AxY2pqE+6JPiVpMPtw0SRpsB1XeHMLc6kZBEkR5LRUrWnScM2vTzVJt0GXNOo0DukAqPU7grYGuwuGxCfUp03kAABBcmHeADqFDVra6bLYX+Eio7LERuQgmK27KfdAQJQNxOqBYm90wFqmUcwMBDb62aUlys82zqmDrCI08LqHaQiVnUyiN1Y/j3DQBT2YAcNcDqJ81x2EZttPotAaVR/eLSom1csiE5CZ7EcBqOplsiUypbubbhpGq0T5IVd1GRqnoqzVKgXQAJKKNoNpN11PMq0LUNktCDX9VxdlG/7KaqBl/dE1Hen0CSlurdocR5fQJJaD2EOUjSq4UrFozPK4F0LjkA9pTwVACnZkBNKY8CNeaaHJlYNJbnJDZGaOmqVE9sLjWLOoVXM1GumvJLh/ifsiSRLnHffTxlR8cUadQOc06AkNPPRea/x1RjtDttKxv26OXH29Y4n4j7UNIiQCJ5wV5fj1XM5vhP1Txf1ag1j0UbrQknNuiek52ZXpfwEbBattUR48lk8PaR5hFjdhwAdp4j90zx6Ou65zAO/yq1eg1wJ2K7cv01g9DuqNO4yzrPRVMkWK1yxw0P8AnovU+FeGj2NKqdSWQWnYdFi+GrP+IuabDqCZPNe3G2dTaGNENAhUi5M/SrOpva3kTsNlpnWAeQXBBDSdnmJjZGWMqEAg+aqotPbhGsj4LjrHUZTt0RWi85Y5qo/8MOcVO07DruuKIJJ1hY6/vu0dJU2MYoXuM7ckCrvzHRUuRpcLqN7NxJiCgnatcSJ5lCWZy7KCYJWqocNd0HwklBhIohW6d61g2kofcvDHlvRVy+VO1QYq4k54jYeCoPOuqiZUIXM2Yo2eja93lMBRPvCq16QHQqzqgTiaIMvUJq3uUu0kk79AprYa6oXilbI8wNCiiKlzdEuO3L6Liq17rvHQcvokkb2X/d6Pvfld9lIzFqXvfld9kkktlUwxaj7/AOV32THYtS9/8rvskkntKI4tS9/5O+y63F6XvfJ32XUk9hI3FqXv/ld9ly5xGi9hbnieeV+h67JJJUSvKeIrh7ajqOYETIOuviZGizhod7WPmkkoq/Y5ZNYOfLoVLUr0vpyKSSTTZhuGfYwQVBVvANj8j81xJCdqNe/np8IVY1i5JJELbX/6WXIZcue46NHOT9AvZncS0DEv8+6/7JJLRnV22xi0I9v8j/8AirTcXthtU/K//ikkptSj/wB/t/f/ACv/AOKyfGPFdPJlY/canK79wkknBPbE0sRpnd3yd9l115T5O08nfZJJG221rDbqlnEu+TvstNiOOsFPK1/5XfZJJOVFYitfMLiZ59D9lIy9Z1+R+y6kkraT/cKcb/I/ZQ/7pTnQ/I/ZJJIbUbq6aXTPyP2VV90zr8j9kklZbS2twyfa+R+yq4jWYefyK6klaNgFcNzHVJJJLY2//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MTEhQUEhQUFBUUFxQVFRQYFBQUFhcVFxQWFhQUFBQYHCggGBolHBQUITEhJSkrLi4uFx8zODMsNygtLiwBCgoKDg0OGhAQGiwcHBwsLCwsLCwsLCwsLCwsLCwsLCwsLCwsLCwsLCwsLCwsLCssLCwsLCw3LCwsKzcsKywrK//AABEIALcBEwMBIgACEQEDEQH/xAAbAAABBQEBAAAAAAAAAAAAAAAFAAIDBAYBB//EAD4QAAEDAgQDBQYEBQQBBQAAAAEAAhEDBAUSITEGQVETImFxgTJSkaGx0SOissEUQoLh8QcV0vAzJENicpL/xAAZAQADAQEBAAAAAAAAAAAAAAAAAQIDBAX/xAAiEQEBAAICAgIDAQEAAAAAAAAAAQIREiEDMQRBEyJRcWH/2gAMAwEAAhEDEQA/ALDmJmRWXMTQxPiEbWJ4YnAJ4T4hFUYMpJ2GpXnmO35q1HO2a3QNW8x+qW29SOkfFea1acU/GdVGd107fj4/ryanhUsotFRwBcdQCj7cYc86gR0AVHCMG7RtMgSS0QvQsJ4dpUWguGd2m+wVS1lnZ7oJh9Sq6A2mQ3mSIlEbo5SGgDMTpojLwSRAgcgETtsLpnvkawub5EyupF+PyY492KvbtZTGfQmA4xosZxFZdk/taEFp1IG3otRj/ecGbD6oGKBDCOhPd8Fz+Pcy6a42Yzl/VXDsWbUG8OHJDMcsBWB01Q2/pmlUzt0BOoVyjiWoIXZjk6LrKa/rG4SeyrPpu7ocYjx6q5dPzHu7A6yj98y3uXFlRoa4CcwMFY8ZqdUsDi9oOk6aea3t6edxvJoqL8zS4EwIhvJEH3ZYABuIkDc6IPY1wIIII6Ewrtjcse8VcxlzsoEgkRzhKXbe9TUTV7yGiGOLnHUx3W680UrvcGjRjxAAEidtSohaPbTcW8zrpM6/JX3YZSa1ucydIjeDz0RuHjLdg1bD4eHd7UbHmY8NEFxUhjmugSCYnqtlit0GtyNaSNh90HurZrx3mzG2qrG1l5MZMuhCzuHCkwB2Z25JgDXlCo16zZdmhoJ9kaCfJNOEZgCHuAjWDzT7XCqbdwXSZlx2KeONifN5OXpUr1hlDmsObYaa+GisWrCWElpGu5ET10VptCI0MDd28eqHYzxPbW47z+1dGjGmY81Uumd3sWpU2iIBkRsn1ntp/iPeym3fvOEjyAXmWJf6h3D9KIbSG0jUx6rLXd5VquJqPc4nqT9FNyJ6bjHG9s134YNd+kHZk/usVjnFN1Wlrn5Ge4zuj16oXb2pkGPVHbOxDva1PVR7UvcL2rRRDiGlxM8iUfa0Kjh9sG7a+CKOEQBqTupuIJie2FWc5PaSs4IHYj/5Hen6Qko8QntHen6Qkmb0DImlislqYWrpZK+RdDFNlXQ1ADMaty+g8DeFgqlEupkHeF6llmR8Vhr627Ks5p23B6grHyz7d3xMpf0v21n+ld819OHe0wR8FoMQxskxT/8A0vLMOuHWtfM2cjt/Ir1bh3ChXAeCMvKNZ8Cjl058/HwzsqbCbao45iSZWiNQ02681ct7ZrBAGgTqtEOEESsbhbdpuf8AGZusQBOsfugt1ViuDycFpb7h1rpLDr0Kx+NSyo0HlonMNHMt1SxqgJcDsRIWUtqkSDyK3t/al9POOQMnwhec3NbvlGWPbs+N5Jxuz7vDDVd2jTlDPaM6lUa9KHS0knn/AGRa2pAgu15c4EeSguLYOdDPE+PzWmtpy6t19pMNtwYJ1noYhEbPCWsqdowEOA1duNUyytwG7RI166K1SGWCHEk+0DtHJOaLOWTtdpOql/ebNKBBnnzVypcNBEQ4xprqPMqrTzM1P822unwTnNIyk6O/ZVx2i5ce57S0apnVoPmu0WAzIjnCnNFzoyw4pXdWlbNLrh4bzidfgn1In98r/iKm0wcogdEIxniG3tgQ9+YnXIDPosnxPx4ak07f8Nnv8ysW+XEkkuJ5nVEtTnx300ON8cXFcZKZNOn7o3I8SssQSddZVulRM+alfQy+aSVHsCOSuWtEmBlRGwoCoDyjkiNDDIaf/iRPhOyCUW0O7/MAPmrdtkBAlwnwVqlRIaM0azzUlYDuaRrEhBr1rUAGsiTppuirGZGZjz67x1VGztnDfUcjv/hB+Nbp7AwhxA2A+6VpyNEynOvIqRtBRcJVTVt2uduDCM9iOiwyy1WdrKYiz8R3p+kLit4tT/Fd/T+kJI2NtwV2EwFdzLuQRCanJpCQKUNx3CxWZpo4ag9fBEUgVNm4vDK45SxjaFBrh2VTQ9eiN8M45Xw55a4Z6Ljt+7eisYhhTahzDR31UGH4gaZLKtMPbtDh9CuTXGvUuWHyMe+q9UwXHqNy0Gk8E82/zD0RJeKVcKaXZ7aoWcw2SCPAFXrfiPEqGmtQD3m5vgVpjltxZ/Gzx+nr0rLcYYKauR7IBB7xOghZdvG2IOGlJgPi0obiF9dVhNxVLR7rdAq3IjHweTfoV4gxZraXYUjmMd9428gvN7x0PHVH69VjGkbRt1KCi1LnB7tOgWdtt268cMcMOM9rRqDLvl8/2CdauDoImR6Sqt5bAwfEc0VpNj0Cr6Lj32YyrLw13dzfDTqrYowXD+UjSFWdS94gTrM7KK64otqG5zkchrqrx6jLO7uq0VKmS0BgLjHoE66uWUGZrh7QY6iYXmOIcf1ySKP4bT8VmLu/qVTNRxcfEouV+kS4T/r0PFf9SIGW1ZHLOfssRf3la5fmrPc8+eg9ENaVZp3BG23qiRNzuXSxTw9XG2h8CorcOJESSUTpzPeaAnstKzbQiDCnurZuUHmrz2mBl36JtxSmW6TGqADWNbLULROo/dae2uJBE9C70WSq0nMdMH+yvW97sDpOkIDR3FIdkCOW3qVRfVyvewzAP1V+1rtAaDyjRVbkyXn2i46dYQIhoVKgMNcWjnruE/iKw7SgHNOYs1I6LO4lePDuYgxl2RnhXFS5/ZuEhwgqK2w/jVcB0YtvVaJzUL4Xo5KRG/edHlKKOcscsd1z5+2axcfiu/p/SElzF3fiu/p/SEkcUtW1ylYq7VMxy7y0lhNcEg9MLkhpwrgSJXJSs2EjCobvIQA4Zi7Yc1PRp5nBo5kBX8OsJe6o+JByho5Aaanks7F47noJHD7oblJBcQIPInWE+phV2wezoOYdPyRrFWsqNDdiCCIOuYezqrdvUe+nD3AloILgYBI8VH457dM+XnJx2xtS4raAtePT91QxGhVdqNPM7o/i2JNpQc7Tl3BOmvTqszcY52jj2FJ9UzMkQB6lH45Dy+TcsdVPb4RpneQTHoPJCr24a2NcxG5Qziq/vaLGveAxrjGUclh7jEqjt3FNn+VtbzFaDfbdI6BCrzi8xlpNgdSst5rjh0QzudX7vGKtT23mOg0VO4ZzGsqJPYJ0QnlsiOi4Arpt+6O6J6qSnhziBl19ExpTYyNdkTs7B5aX5HFoiSPFR0rdoqBtRwYAJ11kjktrwtiVsWVKb6jaYcefygKNtMcQexw6sBmFJxA13aNPLdRX10WgPLHNDtB0kfutRcYhbsIcTTe4CA5syQhl/diuWtDYYz2RHM7u81aZsDtrjNqJ8RsZ8kQs2udOUGeaKNwZjZOUB0bjWT5IjSsH9mBIAidABPnCNtOFZmtQB0O6jdZAajki1xba8kLxCqWp7RrSjdVS0gtJ0P8AlFsJBc+mTu52nggdKk5x6rTWD2sG3eA0/spoxVeMabZcSBM7hO4Zsiym6qW7ju+afWtnXdwwBsU2kTPzRe4calbsmCKVMgacyk1nXY1hgy0x46/FTPemTAAHRROcr4ua3dBMVf8Aiu/p/SElBin/AJXen6QkjjCbRpTw5LKnZFrsOZkpXYXISBJNToShUSSjULXBw3aZHoq91xBb03EvdV19qmGHQ84I0Kelm9VPE+Ss7irPpaWz3DYvdp8CVC5t3UkOqNosd/KzVw8zsr4d6eS5Kei3/A6jgVEauBqH3nmfkiDGgaNAA6DRdlJKwb2Acc2RrWjgBJb3h5hePCkvfqjMwIPMELyjjHBBRrQ0nK/X4rO4qxCKGGuLQ86M6q8bak1gDmtnNOfMdW9IVO3vbikDTaRHQgH6qMuJ1cZPSNPgpWhvmMLz2Y7v/dk3D6OZ4EplQkyiOCW0kIGuxWrZQ3Ujx8AmWY7N4PI/RWK9FxJj4eCbePYWiJDhpCrSgjFqE1SWjuk77pUnHYslEK9XugNiNvMquzK4+1kdttojiW01Gk7SKYB6z+yPYWx3jI3/ALIFTpXA1HeHVp1Vq1xYNMVc/OQ6UWHGuw1rHOkg89TzRdlMhuVpGo3OwHRYx+M0csN0JiNJKtm9qMjWS7XLm2HSFnY1mS7jNENIcWwI5bHpKyV20l3Tw+y0t1iQqNIkDkWrOOcSdtf2RjtHkqQU4I08Vz+IqNqBzOUctPVTM2k89lWscQfSqOIZmbIBMTCq9pkF3YzUcSwUmh5Gr9uXJFeHqBZTPae3Myorau2q6W0iTG8QAUVp0C0AHfmnIM70TnqJzlI5qic1adMQPEj+I70/SElzEh+I70/SEkB6H2aRYpIShMIci4WKfKuFiAhASIUuRcLVSVZwXIVgtSyICCEoU+RLIgIci7lU3ZqCtcNb/hK2HJacGrL8f4fnpNeBJaY+KOHGKYPeDh4qd/Z3FNzWuDg4RvqD1hTbKqSvH7trWgFxnSCBuhFa7EQ0R4ndGOIaDrepUY4S6dzzHIoBTpF2pWel7IH5o5g9Mjw6qja22qNUqcAcjzT4ja1d1RlAZ6nqh2XMYJ1RIURGxlVjbntAGq+i2hoZQYJiPmrNe1Y7X6dFN/twJ70jQxG+blKC9q+m46ZgDsgLTaz6eglcddl85wD9U44ix473dPSFwU28jqlSVKtfLq0DTWec/VMo3JcQ4Ez1JRA0dJI+SFv7j/AqVbX3XpaMpEk7kKxg9SXRGpQ6o2TvuiuE24DgTI6HxS9D2LPtoAzCYVSMjXu2lyPXFMODeW0k7ShGJj8J/XX1RFZRoMOxNuRpMawilNwcNFgMGrl9Bw5tRHC8bLWiT4FXZ0jTVvpqFzFJaXAqNBCe9qjei0zGKN/Fd/T+kJKTFW/iu/p/SEktlp6EAnAJQnALYjYXCFJCaUA2EyFJK4QntJkLq6QkAmDYXHujVdq1A0SUNrXZee6RAU2rxx2sPeS0n03VevSEgdfoEFt7oh76bidTmB+oVq2uB20E7NPzKxtb4yRIbAZj0Kr18I1zMlp8DCPUIiZU1KDtCzu20kYHiDBH1298y5ugeRr6lYyvhrqQhwnXcL2rErcHQcllb/B55JzKpy8cvcYHCSHTMTK0VC2ALSY/sorvh54MsEaoVcV6tIxUYTGk6x8lpMtsbjYP3VRo1GjY0EqlRuGCXEhCyHVBLQ6PHQJlGwfHy6/BUnpaqY60uhoJPLRdoWwcdZk6n1TrSzLTo0ba6qw21qn2Y8kwrYhSaBkIaR16eMoYMPcNabj5FX75xbu0tjeRoqVPE2CIj4opIheVGGKg9eSfiDc7Q9o2KvksqN1gnpHVIWRax3MRMdfJSZ9vQBa07noi1CkAWjcrmA0m9k0xMbq62nLpEAz6KauTS3SHcqFx0a3bxQK7f3PQqzXuiS6mOftHyQvFK5DmtHPdVCzVOGbj8Us5EQV2oMr6lM8jIVK07lyPRHMYw8uuGvHsubqqiBPhW5LQA481riJWOow2I5K7Qxs5g3dFgp2LN/Fd/T+kJKDErkGo4/8A1/SEkuJPSS1IBPcU0qkuLkJLoTBhaugJy4gjYTXEDdOlMqNkEbSIRb0JAm7u8+jdv2QypSInL3Y+qY1wp1C0nUT6jqrH8U0y3rz6LK5OjHHUZPGr0sexztwYnwKZbYrFcSdHN0PzWurYBQqjvtzjxKB4zwcwiabixw1A3CR8b7aPDcQBHLVFKFcHYrzOxu6lF3ZVtCNWuGzgtTYYjOimxeNaI1ZKiLATHIb+Sht3jLKbTdAOsknVGmi2ymzd2gQ99zbvc5mXMNdYQ66un1qwp04yjSZjVTkBjiwEExHdE94q8MPth5fJvqFbYO11N7gGtAENbqQOpcsdfXAD+zo993MgfErQ32JVKcUKTiXPMGOc7z4BC3YaLc7hz3SXO577LWufsrWgxshx13J5qUFw1DdPLWOqhpUS9+nmSthg9LM0hwBERJ6eCFdsu+k6qIbJJ8A4eqFYrwe9zczGZXASQB3XeXRehG3bSGmUAf8AdVUq40Bu70jRKw3k9iXMeWvlpGhBRu4rSyIBgb7FbK/wqhdtzObDuTwIPmgGI8MVKTHFpFQAGAN9+ig0eA+zm26+PRWnXIa18R110+CFWl1DWkNjJ7QPMpuIXOYaQNZ08VOlb6T29YQT/Mdz4IfcVMzpULbzKCNyU1p0VQsg+tU/HaVuLjVlM9QsLeshzT1K3AdNFhHJVEo65DYHNPtaIEuO5VN1XWd1N2uiKoy7d3z6fQJKpc1e8fT6BJLZPZXlNldemFNm6uZlwlNTCSVxcAXUA0qp27XOI6FW3LP4i3squb+R+x5A+KnL0vx62k4gwtzwHM9oD/oWRfemmXCoCD8vQr0C2xFrmw4/dDcZwSjXAnWJ8Fi6OPTLt4o7sBX7PEa1RsnJHi6P2VWtwVQH/uPHhOigfw5TaIZcuBPIuDlZTf2HcWvBpmSM7e8CDz8EK4exolwBOqqcT2FWl7T87Oo/dB8PD82ZnJDHLLWXT2C0uxGiixS7IGWn7b9ggmEYiHMHvDdMZVc9+cHXUDwATxjS59LlrcupHLHfnc+OpUgvwwvqTGUGf3UNSp3NdTqZ8UIxRucsojU1XCfLmtYxo9wZamo51zUcGyO7O2UcvVNx6qX1tgOkbQi38XQZQyM3HcPXQbwhNhSzuzE7bIKRds6Qa2D6lXbepp3dk2nbF+kQ3qrTbEAAEwAo2vSDtOuscimtriPYHwXapa090JwEqyRiqR4eSZVvywEnkpKoQvEIc0tPNToA9zjdBxMtGpkwNyq11UZWB7PQgSAqx4RkkipCfQwivQ7zS1/hOqBsIo0jOu6vU/kE+uTuWkOO/n1XaVORr6qTCsSEkHkCtYx3/phHgg2J0AKRgIxRI/hR6JwqqsK7WrctlCxybVYZB38N0U1e5qDMden0C4u3Vs7Me70+gXFIe4ZkiVGCnLRmUJq6UgUA5pXSmhPhAMKhrsaRlc0EHSD9VZyqtfN7hI5apU8fbG40H2741ycj0Cru4igCCStfcWrKwAdB01lZvFuFbYE5XPDvdZr8ljp0boScYzuAc6G7nXU+CPW3EFGkBlYwQN4BMrOXnCwa0nPUbpz3+Cw2JMqUn5S4+HknYUz4++2l4wxJtUOMiXcgqXD1pp9UIw61NQyTK2OE22UbaoTvlduVbNrAXt00VS3Ia7XQnaD1V7FS4DuweoKA3Djz0MrSIvsWq3kacuqH4Q8vrOqE6t28PFQXFfuyr/D2EO7N1YvptB72Q6OcPDxTl7AxY2pqE+6JPiVpMPtw0SRpsB1XeHMLc6kZBEkR5LRUrWnScM2vTzVJt0GXNOo0DukAqPU7grYGuwuGxCfUp03kAABBcmHeADqFDVra6bLYX+Eio7LERuQgmK27KfdAQJQNxOqBYm90wFqmUcwMBDb62aUlys82zqmDrCI08LqHaQiVnUyiN1Y/j3DQBT2YAcNcDqJ81x2EZttPotAaVR/eLSom1csiE5CZ7EcBqOplsiUypbubbhpGq0T5IVd1GRqnoqzVKgXQAJKKNoNpN11PMq0LUNktCDX9VxdlG/7KaqBl/dE1Hen0CSlurdocR5fQJJaD2EOUjSq4UrFozPK4F0LjkA9pTwVACnZkBNKY8CNeaaHJlYNJbnJDZGaOmqVE9sLjWLOoVXM1GumvJLh/ifsiSRLnHffTxlR8cUadQOc06AkNPPRea/x1RjtDttKxv26OXH29Y4n4j7UNIiQCJ5wV5fj1XM5vhP1Txf1ag1j0UbrQknNuiek52ZXpfwEbBattUR48lk8PaR5hFjdhwAdp4j90zx6Ou65zAO/yq1eg1wJ2K7cv01g9DuqNO4yzrPRVMkWK1yxw0P8AnovU+FeGj2NKqdSWQWnYdFi+GrP+IuabDqCZPNe3G2dTaGNENAhUi5M/SrOpva3kTsNlpnWAeQXBBDSdnmJjZGWMqEAg+aqotPbhGsj4LjrHUZTt0RWi85Y5qo/8MOcVO07DruuKIJJ1hY6/vu0dJU2MYoXuM7ckCrvzHRUuRpcLqN7NxJiCgnatcSJ5lCWZy7KCYJWqocNd0HwklBhIohW6d61g2kofcvDHlvRVy+VO1QYq4k54jYeCoPOuqiZUIXM2Yo2eja93lMBRPvCq16QHQqzqgTiaIMvUJq3uUu0kk79AprYa6oXilbI8wNCiiKlzdEuO3L6Liq17rvHQcvokkb2X/d6Pvfld9lIzFqXvfld9kkktlUwxaj7/AOV32THYtS9/8rvskkntKI4tS9/5O+y63F6XvfJ32XUk9hI3FqXv/ld9ly5xGi9hbnieeV+h67JJJUSvKeIrh7ajqOYETIOuviZGizhod7WPmkkoq/Y5ZNYOfLoVLUr0vpyKSSTTZhuGfYwQVBVvANj8j81xJCdqNe/np8IVY1i5JJELbX/6WXIZcue46NHOT9AvZncS0DEv8+6/7JJLRnV22xi0I9v8j/8AirTcXthtU/K//ikkptSj/wB/t/f/ACv/AOKyfGPFdPJlY/canK79wkknBPbE0sRpnd3yd9l115T5O08nfZJJG221rDbqlnEu+TvstNiOOsFPK1/5XfZJJOVFYitfMLiZ59D9lIy9Z1+R+y6kkraT/cKcb/I/ZQ/7pTnQ/I/ZJJIbUbq6aXTPyP2VV90zr8j9kklZbS2twyfa+R+yq4jWYefyK6klaNgFcNzHVJJJLY2//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1" name="Picture 7"/>
          <p:cNvPicPr>
            <a:picLocks noChangeAspect="1" noChangeArrowheads="1"/>
          </p:cNvPicPr>
          <p:nvPr/>
        </p:nvPicPr>
        <p:blipFill>
          <a:blip r:embed="rId6" cstate="print"/>
          <a:srcRect/>
          <a:stretch>
            <a:fillRect/>
          </a:stretch>
        </p:blipFill>
        <p:spPr bwMode="auto">
          <a:xfrm>
            <a:off x="3424238" y="2557463"/>
            <a:ext cx="2295525" cy="1743075"/>
          </a:xfrm>
          <a:prstGeom prst="rect">
            <a:avLst/>
          </a:prstGeom>
          <a:noFill/>
          <a:ln w="9525">
            <a:noFill/>
            <a:miter lim="800000"/>
            <a:headEnd/>
            <a:tailEnd/>
          </a:ln>
        </p:spPr>
      </p:pic>
      <p:grpSp>
        <p:nvGrpSpPr>
          <p:cNvPr id="20" name="Groep 19"/>
          <p:cNvGrpSpPr>
            <a:grpSpLocks/>
          </p:cNvGrpSpPr>
          <p:nvPr/>
        </p:nvGrpSpPr>
        <p:grpSpPr>
          <a:xfrm rot="16200000" flipV="1">
            <a:off x="7740272" y="-711305"/>
            <a:ext cx="684000" cy="2124000"/>
            <a:chOff x="4534627" y="3212976"/>
            <a:chExt cx="1045485" cy="2304256"/>
          </a:xfrm>
        </p:grpSpPr>
        <p:sp>
          <p:nvSpPr>
            <p:cNvPr id="21" name="Rechthoek 20"/>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hoek 21"/>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Grafiek 2"/>
          <p:cNvGraphicFramePr/>
          <p:nvPr/>
        </p:nvGraphicFramePr>
        <p:xfrm>
          <a:off x="611560" y="260648"/>
          <a:ext cx="8136904" cy="597666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advClick="0" advTm="1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0" y="-18029"/>
            <a:ext cx="9144000" cy="6903413"/>
            <a:chOff x="0" y="-18029"/>
            <a:chExt cx="9144000" cy="6903413"/>
          </a:xfrm>
        </p:grpSpPr>
        <p:grpSp>
          <p:nvGrpSpPr>
            <p:cNvPr id="9" name="Groep 6"/>
            <p:cNvGrpSpPr/>
            <p:nvPr/>
          </p:nvGrpSpPr>
          <p:grpSpPr>
            <a:xfrm>
              <a:off x="0" y="-18029"/>
              <a:ext cx="9144000" cy="6876029"/>
              <a:chOff x="0" y="-18029"/>
              <a:chExt cx="9144000" cy="6876029"/>
            </a:xfrm>
          </p:grpSpPr>
          <p:pic>
            <p:nvPicPr>
              <p:cNvPr id="14"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15" name="Rechthoek 14"/>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hthoek 9"/>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1" name="Afbeelding 10"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3" name="Tekstvak 12"/>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17" name="Groep 16"/>
          <p:cNvGrpSpPr>
            <a:grpSpLocks noChangeAspect="1"/>
          </p:cNvGrpSpPr>
          <p:nvPr/>
        </p:nvGrpSpPr>
        <p:grpSpPr>
          <a:xfrm>
            <a:off x="7560000" y="5256000"/>
            <a:ext cx="1584000" cy="1584000"/>
            <a:chOff x="2699792" y="1916832"/>
            <a:chExt cx="4752528" cy="4716000"/>
          </a:xfrm>
        </p:grpSpPr>
        <p:sp>
          <p:nvSpPr>
            <p:cNvPr id="18" name="Ovaal 17"/>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9" name="Rechthoek 18"/>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aphicFrame>
        <p:nvGraphicFramePr>
          <p:cNvPr id="3" name="Grafiek 2"/>
          <p:cNvGraphicFramePr/>
          <p:nvPr/>
        </p:nvGraphicFramePr>
        <p:xfrm>
          <a:off x="467544" y="260648"/>
          <a:ext cx="8064896" cy="5760640"/>
        </p:xfrm>
        <a:graphic>
          <a:graphicData uri="http://schemas.openxmlformats.org/drawingml/2006/chart">
            <c:chart xmlns:c="http://schemas.openxmlformats.org/drawingml/2006/chart" xmlns:r="http://schemas.openxmlformats.org/officeDocument/2006/relationships" r:id="rId6"/>
          </a:graphicData>
        </a:graphic>
      </p:graphicFrame>
      <p:sp>
        <p:nvSpPr>
          <p:cNvPr id="4" name="Tekstvak 3"/>
          <p:cNvSpPr txBox="1"/>
          <p:nvPr/>
        </p:nvSpPr>
        <p:spPr>
          <a:xfrm>
            <a:off x="3491880" y="6093296"/>
            <a:ext cx="2160240" cy="400110"/>
          </a:xfrm>
          <a:prstGeom prst="rect">
            <a:avLst/>
          </a:prstGeom>
          <a:noFill/>
        </p:spPr>
        <p:txBody>
          <a:bodyPr wrap="square" rtlCol="0">
            <a:spAutoFit/>
          </a:bodyPr>
          <a:lstStyle/>
          <a:p>
            <a:r>
              <a:rPr lang="en-US" sz="2000" b="1" dirty="0"/>
              <a:t>Year 80 completed</a:t>
            </a:r>
          </a:p>
        </p:txBody>
      </p:sp>
      <p:sp>
        <p:nvSpPr>
          <p:cNvPr id="5" name="Tekstvak 4"/>
          <p:cNvSpPr txBox="1"/>
          <p:nvPr/>
        </p:nvSpPr>
        <p:spPr>
          <a:xfrm rot="16200000">
            <a:off x="-740624" y="2868906"/>
            <a:ext cx="2160240" cy="400110"/>
          </a:xfrm>
          <a:prstGeom prst="rect">
            <a:avLst/>
          </a:prstGeom>
          <a:noFill/>
        </p:spPr>
        <p:txBody>
          <a:bodyPr wrap="square" rtlCol="0">
            <a:spAutoFit/>
          </a:bodyPr>
          <a:lstStyle/>
          <a:p>
            <a:pPr algn="ctr"/>
            <a:r>
              <a:rPr lang="en-US" sz="2000" b="1" dirty="0"/>
              <a:t>Factor</a:t>
            </a:r>
          </a:p>
        </p:txBody>
      </p:sp>
      <p:sp>
        <p:nvSpPr>
          <p:cNvPr id="7" name="Vrije vorm 6"/>
          <p:cNvSpPr/>
          <p:nvPr/>
        </p:nvSpPr>
        <p:spPr>
          <a:xfrm>
            <a:off x="1371600" y="1528482"/>
            <a:ext cx="7091083" cy="2171700"/>
          </a:xfrm>
          <a:custGeom>
            <a:avLst/>
            <a:gdLst>
              <a:gd name="connsiteX0" fmla="*/ 0 w 7091083"/>
              <a:gd name="connsiteY0" fmla="*/ 1550894 h 2171700"/>
              <a:gd name="connsiteX1" fmla="*/ 2944906 w 7091083"/>
              <a:gd name="connsiteY1" fmla="*/ 986118 h 2171700"/>
              <a:gd name="connsiteX2" fmla="*/ 4128247 w 7091083"/>
              <a:gd name="connsiteY2" fmla="*/ 2142565 h 2171700"/>
              <a:gd name="connsiteX3" fmla="*/ 5325035 w 7091083"/>
              <a:gd name="connsiteY3" fmla="*/ 1160930 h 2171700"/>
              <a:gd name="connsiteX4" fmla="*/ 6844553 w 7091083"/>
              <a:gd name="connsiteY4" fmla="*/ 165847 h 2171700"/>
              <a:gd name="connsiteX5" fmla="*/ 6804212 w 7091083"/>
              <a:gd name="connsiteY5" fmla="*/ 165847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1083" h="2171700">
                <a:moveTo>
                  <a:pt x="0" y="1550894"/>
                </a:moveTo>
                <a:cubicBezTo>
                  <a:pt x="1128432" y="1219200"/>
                  <a:pt x="2256865" y="887506"/>
                  <a:pt x="2944906" y="986118"/>
                </a:cubicBezTo>
                <a:cubicBezTo>
                  <a:pt x="3632947" y="1084730"/>
                  <a:pt x="3731559" y="2113430"/>
                  <a:pt x="4128247" y="2142565"/>
                </a:cubicBezTo>
                <a:cubicBezTo>
                  <a:pt x="4524935" y="2171700"/>
                  <a:pt x="4872317" y="1490383"/>
                  <a:pt x="5325035" y="1160930"/>
                </a:cubicBezTo>
                <a:cubicBezTo>
                  <a:pt x="5777753" y="831477"/>
                  <a:pt x="6598024" y="331694"/>
                  <a:pt x="6844553" y="165847"/>
                </a:cubicBezTo>
                <a:cubicBezTo>
                  <a:pt x="7091083" y="0"/>
                  <a:pt x="6804212" y="165847"/>
                  <a:pt x="6804212" y="165847"/>
                </a:cubicBezTo>
              </a:path>
            </a:pathLst>
          </a:custGeom>
          <a:noFill/>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22" name="Picture 2" descr="https://encrypted-tbn3.gstatic.com/images?q=tbn:ANd9GcTL9ic8ItFNe5I2fExiBUfn4n919ZDt2Xccdjh7lOrdX9EDm2m-7g"/>
          <p:cNvPicPr>
            <a:picLocks noChangeAspect="1" noChangeArrowheads="1"/>
          </p:cNvPicPr>
          <p:nvPr/>
        </p:nvPicPr>
        <p:blipFill>
          <a:blip r:embed="rId7" cstate="print"/>
          <a:srcRect/>
          <a:stretch>
            <a:fillRect/>
          </a:stretch>
        </p:blipFill>
        <p:spPr bwMode="auto">
          <a:xfrm>
            <a:off x="2682493" y="3212976"/>
            <a:ext cx="1385451" cy="1080000"/>
          </a:xfrm>
          <a:prstGeom prst="rect">
            <a:avLst/>
          </a:prstGeom>
          <a:noFill/>
        </p:spPr>
      </p:pic>
      <p:sp>
        <p:nvSpPr>
          <p:cNvPr id="6" name="Tekstvak 5"/>
          <p:cNvSpPr txBox="1"/>
          <p:nvPr/>
        </p:nvSpPr>
        <p:spPr>
          <a:xfrm>
            <a:off x="1547664" y="1268760"/>
            <a:ext cx="6480720" cy="954107"/>
          </a:xfrm>
          <a:prstGeom prst="rect">
            <a:avLst/>
          </a:prstGeom>
          <a:noFill/>
        </p:spPr>
        <p:txBody>
          <a:bodyPr wrap="square" rtlCol="0">
            <a:spAutoFit/>
          </a:bodyPr>
          <a:lstStyle/>
          <a:p>
            <a:pPr algn="ctr"/>
            <a:r>
              <a:rPr lang="en-US" sz="2800" b="1" dirty="0">
                <a:solidFill>
                  <a:schemeClr val="accent1">
                    <a:lumMod val="75000"/>
                  </a:schemeClr>
                </a:solidFill>
              </a:rPr>
              <a:t>And it is becoming worse, measured over an 80 years lifetime </a:t>
            </a:r>
          </a:p>
        </p:txBody>
      </p:sp>
      <p:sp>
        <p:nvSpPr>
          <p:cNvPr id="16" name="Rechthoek 15"/>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pic>
        <p:nvPicPr>
          <p:cNvPr id="30726" name="Picture 6" descr="https://encrypted-tbn0.gstatic.com/images?q=tbn:ANd9GcTa4eGo8RSXPCLdAHD24QJcrW0XHQzyl3tjQTpC_r-qUdd26NK3"/>
          <p:cNvPicPr>
            <a:picLocks noChangeAspect="1" noChangeArrowheads="1"/>
          </p:cNvPicPr>
          <p:nvPr/>
        </p:nvPicPr>
        <p:blipFill>
          <a:blip r:embed="rId8" cstate="print"/>
          <a:srcRect/>
          <a:stretch>
            <a:fillRect/>
          </a:stretch>
        </p:blipFill>
        <p:spPr bwMode="auto">
          <a:xfrm>
            <a:off x="6558090" y="3212976"/>
            <a:ext cx="1614310" cy="1080120"/>
          </a:xfrm>
          <a:prstGeom prst="rect">
            <a:avLst/>
          </a:prstGeom>
          <a:noFill/>
        </p:spPr>
      </p:pic>
      <p:grpSp>
        <p:nvGrpSpPr>
          <p:cNvPr id="21" name="Groep 20"/>
          <p:cNvGrpSpPr>
            <a:grpSpLocks/>
          </p:cNvGrpSpPr>
          <p:nvPr/>
        </p:nvGrpSpPr>
        <p:grpSpPr>
          <a:xfrm rot="16200000" flipV="1">
            <a:off x="7740272" y="-711305"/>
            <a:ext cx="684000" cy="2124000"/>
            <a:chOff x="4534627" y="3212976"/>
            <a:chExt cx="1045485" cy="2304256"/>
          </a:xfrm>
        </p:grpSpPr>
        <p:sp>
          <p:nvSpPr>
            <p:cNvPr id="22" name="Rechthoek 21"/>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hoek 22"/>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1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4"/>
          <p:cNvGrpSpPr/>
          <p:nvPr/>
        </p:nvGrpSpPr>
        <p:grpSpPr>
          <a:xfrm>
            <a:off x="0" y="-18029"/>
            <a:ext cx="9144000" cy="6903413"/>
            <a:chOff x="0" y="-18029"/>
            <a:chExt cx="9144000" cy="6903413"/>
          </a:xfrm>
        </p:grpSpPr>
        <p:grpSp>
          <p:nvGrpSpPr>
            <p:cNvPr id="5" name="Groep 6"/>
            <p:cNvGrpSpPr/>
            <p:nvPr/>
          </p:nvGrpSpPr>
          <p:grpSpPr>
            <a:xfrm>
              <a:off x="0" y="-18029"/>
              <a:ext cx="9144000" cy="6876029"/>
              <a:chOff x="0" y="-18029"/>
              <a:chExt cx="9144000" cy="6876029"/>
            </a:xfrm>
          </p:grpSpPr>
          <p:pic>
            <p:nvPicPr>
              <p:cNvPr id="11" name="Picture 3"/>
              <p:cNvPicPr>
                <a:picLocks noChangeAspect="1" noChangeArrowheads="1"/>
              </p:cNvPicPr>
              <p:nvPr/>
            </p:nvPicPr>
            <p:blipFill>
              <a:blip r:embed="rId2" cstate="print"/>
              <a:srcRect/>
              <a:stretch>
                <a:fillRect/>
              </a:stretch>
            </p:blipFill>
            <p:spPr bwMode="auto">
              <a:xfrm>
                <a:off x="0" y="-18029"/>
                <a:ext cx="9144000" cy="6876029"/>
              </a:xfrm>
              <a:prstGeom prst="rect">
                <a:avLst/>
              </a:prstGeom>
              <a:noFill/>
              <a:ln w="9525">
                <a:noFill/>
                <a:miter lim="800000"/>
                <a:headEnd/>
                <a:tailEnd/>
              </a:ln>
            </p:spPr>
          </p:pic>
          <p:sp>
            <p:nvSpPr>
              <p:cNvPr id="12" name="Rechthoek 11"/>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hthoek 6"/>
            <p:cNvSpPr/>
            <p:nvPr/>
          </p:nvSpPr>
          <p:spPr>
            <a:xfrm>
              <a:off x="467544" y="6381328"/>
              <a:ext cx="3434915" cy="461665"/>
            </a:xfrm>
            <a:prstGeom prst="rect">
              <a:avLst/>
            </a:prstGeom>
          </p:spPr>
          <p:txBody>
            <a:bodyPr wrap="none">
              <a:spAutoFit/>
            </a:bodyPr>
            <a:lstStyle/>
            <a:p>
              <a:r>
                <a:rPr lang="en-US" sz="2400" dirty="0">
                  <a:hlinkClick r:id="rId3"/>
                </a:rPr>
                <a:t>worldsustainabilityfund.nl</a:t>
              </a:r>
              <a:endParaRPr lang="en-US" sz="2400" dirty="0"/>
            </a:p>
          </p:txBody>
        </p:sp>
        <p:pic>
          <p:nvPicPr>
            <p:cNvPr id="8" name="Afbeelding 7" descr="logo330x300.png"/>
            <p:cNvPicPr>
              <a:picLocks noChangeAspect="1"/>
            </p:cNvPicPr>
            <p:nvPr/>
          </p:nvPicPr>
          <p:blipFill>
            <a:blip r:embed="rId4" cstate="print"/>
            <a:stretch>
              <a:fillRect/>
            </a:stretch>
          </p:blipFill>
          <p:spPr>
            <a:xfrm>
              <a:off x="4219240" y="6210000"/>
              <a:ext cx="712800" cy="648000"/>
            </a:xfrm>
            <a:prstGeom prst="rect">
              <a:avLst/>
            </a:prstGeom>
          </p:spPr>
        </p:pic>
        <p:sp>
          <p:nvSpPr>
            <p:cNvPr id="10" name="Tekstvak 9"/>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6" name="Groep 16"/>
          <p:cNvGrpSpPr>
            <a:grpSpLocks noChangeAspect="1"/>
          </p:cNvGrpSpPr>
          <p:nvPr/>
        </p:nvGrpSpPr>
        <p:grpSpPr>
          <a:xfrm>
            <a:off x="7560000" y="5256000"/>
            <a:ext cx="1584000" cy="1584000"/>
            <a:chOff x="2699792" y="1916832"/>
            <a:chExt cx="4752528" cy="4716000"/>
          </a:xfrm>
        </p:grpSpPr>
        <p:sp>
          <p:nvSpPr>
            <p:cNvPr id="15" name="Ovaal 14"/>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16" name="Rechthoek 15"/>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4" name="Tekstvak 3"/>
          <p:cNvSpPr txBox="1"/>
          <p:nvPr/>
        </p:nvSpPr>
        <p:spPr>
          <a:xfrm>
            <a:off x="1691680" y="1340768"/>
            <a:ext cx="6480720" cy="954107"/>
          </a:xfrm>
          <a:prstGeom prst="rect">
            <a:avLst/>
          </a:prstGeom>
          <a:noFill/>
        </p:spPr>
        <p:txBody>
          <a:bodyPr wrap="square" rtlCol="0">
            <a:spAutoFit/>
          </a:bodyPr>
          <a:lstStyle/>
          <a:p>
            <a:pPr algn="ctr"/>
            <a:r>
              <a:rPr lang="en-US" sz="2800" b="1" dirty="0">
                <a:solidFill>
                  <a:schemeClr val="accent1">
                    <a:lumMod val="75000"/>
                  </a:schemeClr>
                </a:solidFill>
              </a:rPr>
              <a:t>Currency inflation lowered savings value</a:t>
            </a:r>
          </a:p>
          <a:p>
            <a:pPr algn="ctr"/>
            <a:r>
              <a:rPr lang="en-US" sz="2800" b="1" dirty="0">
                <a:solidFill>
                  <a:schemeClr val="accent1">
                    <a:lumMod val="75000"/>
                  </a:schemeClr>
                </a:solidFill>
              </a:rPr>
              <a:t>with a factor of 27 in the latest 112 years</a:t>
            </a:r>
          </a:p>
        </p:txBody>
      </p:sp>
      <p:sp>
        <p:nvSpPr>
          <p:cNvPr id="13" name="Rechthoek 12"/>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graphicFrame>
        <p:nvGraphicFramePr>
          <p:cNvPr id="3" name="Grafiek 2"/>
          <p:cNvGraphicFramePr/>
          <p:nvPr/>
        </p:nvGraphicFramePr>
        <p:xfrm>
          <a:off x="539552" y="260648"/>
          <a:ext cx="8136904" cy="5976664"/>
        </p:xfrm>
        <a:graphic>
          <a:graphicData uri="http://schemas.openxmlformats.org/drawingml/2006/chart">
            <c:chart xmlns:c="http://schemas.openxmlformats.org/drawingml/2006/chart" xmlns:r="http://schemas.openxmlformats.org/officeDocument/2006/relationships" r:id="rId5"/>
          </a:graphicData>
        </a:graphic>
      </p:graphicFrame>
      <p:sp>
        <p:nvSpPr>
          <p:cNvPr id="31748" name="AutoShape 4" descr="data:image/jpeg;base64,/9j/4AAQSkZJRgABAQAAAQABAAD/2wCEAAkGBxMTEhQUEhQUFBUUFxQVFRQYFBQUFhcVFxQWFhQUFBQYHCggGBolHBQUITEhJSkrLi4uFx8zODMsNygtLiwBCgoKDg0OGhAQGiwcHBwsLCwsLCwsLCwsLCwsLCwsLCwsLCwsLCwsLCwsLCwsLCssLCwsLCw3LCwsKzcsKywrK//AABEIALcBEwMBIgACEQEDEQH/xAAbAAABBQEBAAAAAAAAAAAAAAAFAAIDBAYBB//EAD4QAAEDAgQDBQYEBQQBBQAAAAEAAhEDBAUSITEGQVETImFxgTJSkaGx0SOissEUQoLh8QcV0vAzJENicpL/xAAZAQADAQEBAAAAAAAAAAAAAAAAAQIDBAX/xAAiEQEBAAICAgIDAQEAAAAAAAAAAQIREiEDMQRBEyJRcWH/2gAMAwEAAhEDEQA/ALDmJmRWXMTQxPiEbWJ4YnAJ4T4hFUYMpJ2GpXnmO35q1HO2a3QNW8x+qW29SOkfFea1acU/GdVGd107fj4/ryanhUsotFRwBcdQCj7cYc86gR0AVHCMG7RtMgSS0QvQsJ4dpUWguGd2m+wVS1lnZ7oJh9Sq6A2mQ3mSIlEbo5SGgDMTpojLwSRAgcgETtsLpnvkawub5EyupF+PyY492KvbtZTGfQmA4xosZxFZdk/taEFp1IG3otRj/ecGbD6oGKBDCOhPd8Fz+Pcy6a42Yzl/VXDsWbUG8OHJDMcsBWB01Q2/pmlUzt0BOoVyjiWoIXZjk6LrKa/rG4SeyrPpu7ocYjx6q5dPzHu7A6yj98y3uXFlRoa4CcwMFY8ZqdUsDi9oOk6aea3t6edxvJoqL8zS4EwIhvJEH3ZYABuIkDc6IPY1wIIII6Ewrtjcse8VcxlzsoEgkRzhKXbe9TUTV7yGiGOLnHUx3W680UrvcGjRjxAAEidtSohaPbTcW8zrpM6/JX3YZSa1ucydIjeDz0RuHjLdg1bD4eHd7UbHmY8NEFxUhjmugSCYnqtlit0GtyNaSNh90HurZrx3mzG2qrG1l5MZMuhCzuHCkwB2Z25JgDXlCo16zZdmhoJ9kaCfJNOEZgCHuAjWDzT7XCqbdwXSZlx2KeONifN5OXpUr1hlDmsObYaa+GisWrCWElpGu5ET10VptCI0MDd28eqHYzxPbW47z+1dGjGmY81Uumd3sWpU2iIBkRsn1ntp/iPeym3fvOEjyAXmWJf6h3D9KIbSG0jUx6rLXd5VquJqPc4nqT9FNyJ6bjHG9s134YNd+kHZk/usVjnFN1Wlrn5Ge4zuj16oXb2pkGPVHbOxDva1PVR7UvcL2rRRDiGlxM8iUfa0Kjh9sG7a+CKOEQBqTupuIJie2FWc5PaSs4IHYj/5Hen6Qko8QntHen6Qkmb0DImlislqYWrpZK+RdDFNlXQ1ADMaty+g8DeFgqlEupkHeF6llmR8Vhr627Ks5p23B6grHyz7d3xMpf0v21n+ld819OHe0wR8FoMQxskxT/8A0vLMOuHWtfM2cjt/Ir1bh3ChXAeCMvKNZ8Cjl058/HwzsqbCbao45iSZWiNQ02681ct7ZrBAGgTqtEOEESsbhbdpuf8AGZusQBOsfugt1ViuDycFpb7h1rpLDr0Kx+NSyo0HlonMNHMt1SxqgJcDsRIWUtqkSDyK3t/al9POOQMnwhec3NbvlGWPbs+N5Jxuz7vDDVd2jTlDPaM6lUa9KHS0knn/AGRa2pAgu15c4EeSguLYOdDPE+PzWmtpy6t19pMNtwYJ1noYhEbPCWsqdowEOA1duNUyytwG7RI166K1SGWCHEk+0DtHJOaLOWTtdpOql/ebNKBBnnzVypcNBEQ4xprqPMqrTzM1P822unwTnNIyk6O/ZVx2i5ce57S0apnVoPmu0WAzIjnCnNFzoyw4pXdWlbNLrh4bzidfgn1In98r/iKm0wcogdEIxniG3tgQ9+YnXIDPosnxPx4ak07f8Nnv8ysW+XEkkuJ5nVEtTnx300ON8cXFcZKZNOn7o3I8SssQSddZVulRM+alfQy+aSVHsCOSuWtEmBlRGwoCoDyjkiNDDIaf/iRPhOyCUW0O7/MAPmrdtkBAlwnwVqlRIaM0azzUlYDuaRrEhBr1rUAGsiTppuirGZGZjz67x1VGztnDfUcjv/hB+Nbp7AwhxA2A+6VpyNEynOvIqRtBRcJVTVt2uduDCM9iOiwyy1WdrKYiz8R3p+kLit4tT/Fd/T+kJI2NtwV2EwFdzLuQRCanJpCQKUNx3CxWZpo4ag9fBEUgVNm4vDK45SxjaFBrh2VTQ9eiN8M45Xw55a4Z6Ljt+7eisYhhTahzDR31UGH4gaZLKtMPbtDh9CuTXGvUuWHyMe+q9UwXHqNy0Gk8E82/zD0RJeKVcKaXZ7aoWcw2SCPAFXrfiPEqGmtQD3m5vgVpjltxZ/Gzx+nr0rLcYYKauR7IBB7xOghZdvG2IOGlJgPi0obiF9dVhNxVLR7rdAq3IjHweTfoV4gxZraXYUjmMd9428gvN7x0PHVH69VjGkbRt1KCi1LnB7tOgWdtt268cMcMOM9rRqDLvl8/2CdauDoImR6Sqt5bAwfEc0VpNj0Cr6Lj32YyrLw13dzfDTqrYowXD+UjSFWdS94gTrM7KK64otqG5zkchrqrx6jLO7uq0VKmS0BgLjHoE66uWUGZrh7QY6iYXmOIcf1ySKP4bT8VmLu/qVTNRxcfEouV+kS4T/r0PFf9SIGW1ZHLOfssRf3la5fmrPc8+eg9ENaVZp3BG23qiRNzuXSxTw9XG2h8CorcOJESSUTpzPeaAnstKzbQiDCnurZuUHmrz2mBl36JtxSmW6TGqADWNbLULROo/dae2uJBE9C70WSq0nMdMH+yvW97sDpOkIDR3FIdkCOW3qVRfVyvewzAP1V+1rtAaDyjRVbkyXn2i46dYQIhoVKgMNcWjnruE/iKw7SgHNOYs1I6LO4lePDuYgxl2RnhXFS5/ZuEhwgqK2w/jVcB0YtvVaJzUL4Xo5KRG/edHlKKOcscsd1z5+2axcfiu/p/SElzF3fiu/p/SEkcUtW1ylYq7VMxy7y0lhNcEg9MLkhpwrgSJXJSs2EjCobvIQA4Zi7Yc1PRp5nBo5kBX8OsJe6o+JByho5Aaanks7F47noJHD7oblJBcQIPInWE+phV2wezoOYdPyRrFWsqNDdiCCIOuYezqrdvUe+nD3AloILgYBI8VH457dM+XnJx2xtS4raAtePT91QxGhVdqNPM7o/i2JNpQc7Tl3BOmvTqszcY52jj2FJ9UzMkQB6lH45Dy+TcsdVPb4RpneQTHoPJCr24a2NcxG5Qziq/vaLGveAxrjGUclh7jEqjt3FNn+VtbzFaDfbdI6BCrzi8xlpNgdSst5rjh0QzudX7vGKtT23mOg0VO4ZzGsqJPYJ0QnlsiOi4Arpt+6O6J6qSnhziBl19ExpTYyNdkTs7B5aX5HFoiSPFR0rdoqBtRwYAJ11kjktrwtiVsWVKb6jaYcefygKNtMcQexw6sBmFJxA13aNPLdRX10WgPLHNDtB0kfutRcYhbsIcTTe4CA5syQhl/diuWtDYYz2RHM7u81aZsDtrjNqJ8RsZ8kQs2udOUGeaKNwZjZOUB0bjWT5IjSsH9mBIAidABPnCNtOFZmtQB0O6jdZAajki1xba8kLxCqWp7RrSjdVS0gtJ0P8AlFsJBc+mTu52nggdKk5x6rTWD2sG3eA0/spoxVeMabZcSBM7hO4Zsiym6qW7ju+afWtnXdwwBsU2kTPzRe4calbsmCKVMgacyk1nXY1hgy0x46/FTPemTAAHRROcr4ua3dBMVf8Aiu/p/SElBin/AJXen6QkjjCbRpTw5LKnZFrsOZkpXYXISBJNToShUSSjULXBw3aZHoq91xBb03EvdV19qmGHQ84I0Kelm9VPE+Ss7irPpaWz3DYvdp8CVC5t3UkOqNosd/KzVw8zsr4d6eS5Kei3/A6jgVEauBqH3nmfkiDGgaNAA6DRdlJKwb2Acc2RrWjgBJb3h5hePCkvfqjMwIPMELyjjHBBRrQ0nK/X4rO4qxCKGGuLQ86M6q8bak1gDmtnNOfMdW9IVO3vbikDTaRHQgH6qMuJ1cZPSNPgpWhvmMLz2Y7v/dk3D6OZ4EplQkyiOCW0kIGuxWrZQ3Ujx8AmWY7N4PI/RWK9FxJj4eCbePYWiJDhpCrSgjFqE1SWjuk77pUnHYslEK9XugNiNvMquzK4+1kdttojiW01Gk7SKYB6z+yPYWx3jI3/ALIFTpXA1HeHVp1Vq1xYNMVc/OQ6UWHGuw1rHOkg89TzRdlMhuVpGo3OwHRYx+M0csN0JiNJKtm9qMjWS7XLm2HSFnY1mS7jNENIcWwI5bHpKyV20l3Tw+y0t1iQqNIkDkWrOOcSdtf2RjtHkqQU4I08Vz+IqNqBzOUctPVTM2k89lWscQfSqOIZmbIBMTCq9pkF3YzUcSwUmh5Gr9uXJFeHqBZTPae3Myorau2q6W0iTG8QAUVp0C0AHfmnIM70TnqJzlI5qic1adMQPEj+I70/SElzEh+I70/SEkB6H2aRYpIShMIci4WKfKuFiAhASIUuRcLVSVZwXIVgtSyICCEoU+RLIgIci7lU3ZqCtcNb/hK2HJacGrL8f4fnpNeBJaY+KOHGKYPeDh4qd/Z3FNzWuDg4RvqD1hTbKqSvH7trWgFxnSCBuhFa7EQ0R4ndGOIaDrepUY4S6dzzHIoBTpF2pWel7IH5o5g9Mjw6qja22qNUqcAcjzT4ja1d1RlAZ6nqh2XMYJ1RIURGxlVjbntAGq+i2hoZQYJiPmrNe1Y7X6dFN/twJ70jQxG+blKC9q+m46ZgDsgLTaz6eglcddl85wD9U44ix473dPSFwU28jqlSVKtfLq0DTWec/VMo3JcQ4Ez1JRA0dJI+SFv7j/AqVbX3XpaMpEk7kKxg9SXRGpQ6o2TvuiuE24DgTI6HxS9D2LPtoAzCYVSMjXu2lyPXFMODeW0k7ShGJj8J/XX1RFZRoMOxNuRpMawilNwcNFgMGrl9Bw5tRHC8bLWiT4FXZ0jTVvpqFzFJaXAqNBCe9qjei0zGKN/Fd/T+kJKTFW/iu/p/SEktlp6EAnAJQnALYjYXCFJCaUA2EyFJK4QntJkLq6QkAmDYXHujVdq1A0SUNrXZee6RAU2rxx2sPeS0n03VevSEgdfoEFt7oh76bidTmB+oVq2uB20E7NPzKxtb4yRIbAZj0Kr18I1zMlp8DCPUIiZU1KDtCzu20kYHiDBH1298y5ugeRr6lYyvhrqQhwnXcL2rErcHQcllb/B55JzKpy8cvcYHCSHTMTK0VC2ALSY/sorvh54MsEaoVcV6tIxUYTGk6x8lpMtsbjYP3VRo1GjY0EqlRuGCXEhCyHVBLQ6PHQJlGwfHy6/BUnpaqY60uhoJPLRdoWwcdZk6n1TrSzLTo0ba6qw21qn2Y8kwrYhSaBkIaR16eMoYMPcNabj5FX75xbu0tjeRoqVPE2CIj4opIheVGGKg9eSfiDc7Q9o2KvksqN1gnpHVIWRax3MRMdfJSZ9vQBa07noi1CkAWjcrmA0m9k0xMbq62nLpEAz6KauTS3SHcqFx0a3bxQK7f3PQqzXuiS6mOftHyQvFK5DmtHPdVCzVOGbj8Us5EQV2oMr6lM8jIVK07lyPRHMYw8uuGvHsubqqiBPhW5LQA481riJWOow2I5K7Qxs5g3dFgp2LN/Fd/T+kJKDErkGo4/8A1/SEkuJPSS1IBPcU0qkuLkJLoTBhaugJy4gjYTXEDdOlMqNkEbSIRb0JAm7u8+jdv2QypSInL3Y+qY1wp1C0nUT6jqrH8U0y3rz6LK5OjHHUZPGr0sexztwYnwKZbYrFcSdHN0PzWurYBQqjvtzjxKB4zwcwiabixw1A3CR8b7aPDcQBHLVFKFcHYrzOxu6lF3ZVtCNWuGzgtTYYjOimxeNaI1ZKiLATHIb+Sht3jLKbTdAOsknVGmi2ymzd2gQ99zbvc5mXMNdYQ66un1qwp04yjSZjVTkBjiwEExHdE94q8MPth5fJvqFbYO11N7gGtAENbqQOpcsdfXAD+zo993MgfErQ32JVKcUKTiXPMGOc7z4BC3YaLc7hz3SXO577LWufsrWgxshx13J5qUFw1DdPLWOqhpUS9+nmSthg9LM0hwBERJ6eCFdsu+k6qIbJJ8A4eqFYrwe9zczGZXASQB3XeXRehG3bSGmUAf8AdVUq40Bu70jRKw3k9iXMeWvlpGhBRu4rSyIBgb7FbK/wqhdtzObDuTwIPmgGI8MVKTHFpFQAGAN9+ig0eA+zm26+PRWnXIa18R110+CFWl1DWkNjJ7QPMpuIXOYaQNZ08VOlb6T29YQT/Mdz4IfcVMzpULbzKCNyU1p0VQsg+tU/HaVuLjVlM9QsLeshzT1K3AdNFhHJVEo65DYHNPtaIEuO5VN1XWd1N2uiKoy7d3z6fQJKpc1e8fT6BJLZPZXlNldemFNm6uZlwlNTCSVxcAXUA0qp27XOI6FW3LP4i3squb+R+x5A+KnL0vx62k4gwtzwHM9oD/oWRfemmXCoCD8vQr0C2xFrmw4/dDcZwSjXAnWJ8Fi6OPTLt4o7sBX7PEa1RsnJHi6P2VWtwVQH/uPHhOigfw5TaIZcuBPIuDlZTf2HcWvBpmSM7e8CDz8EK4exolwBOqqcT2FWl7T87Oo/dB8PD82ZnJDHLLWXT2C0uxGiixS7IGWn7b9ggmEYiHMHvDdMZVc9+cHXUDwATxjS59LlrcupHLHfnc+OpUgvwwvqTGUGf3UNSp3NdTqZ8UIxRucsojU1XCfLmtYxo9wZamo51zUcGyO7O2UcvVNx6qX1tgOkbQi38XQZQyM3HcPXQbwhNhSzuzE7bIKRds6Qa2D6lXbepp3dk2nbF+kQ3qrTbEAAEwAo2vSDtOuscimtriPYHwXapa090JwEqyRiqR4eSZVvywEnkpKoQvEIc0tPNToA9zjdBxMtGpkwNyq11UZWB7PQgSAqx4RkkipCfQwivQ7zS1/hOqBsIo0jOu6vU/kE+uTuWkOO/n1XaVORr6qTCsSEkHkCtYx3/phHgg2J0AKRgIxRI/hR6JwqqsK7WrctlCxybVYZB38N0U1e5qDMden0C4u3Vs7Me70+gXFIe4ZkiVGCnLRmUJq6UgUA5pXSmhPhAMKhrsaRlc0EHSD9VZyqtfN7hI5apU8fbG40H2741ycj0Cru4igCCStfcWrKwAdB01lZvFuFbYE5XPDvdZr8ljp0boScYzuAc6G7nXU+CPW3EFGkBlYwQN4BMrOXnCwa0nPUbpz3+Cw2JMqUn5S4+HknYUz4++2l4wxJtUOMiXcgqXD1pp9UIw61NQyTK2OE22UbaoTvlduVbNrAXt00VS3Ia7XQnaD1V7FS4DuweoKA3Djz0MrSIvsWq3kacuqH4Q8vrOqE6t28PFQXFfuyr/D2EO7N1YvptB72Q6OcPDxTl7AxY2pqE+6JPiVpMPtw0SRpsB1XeHMLc6kZBEkR5LRUrWnScM2vTzVJt0GXNOo0DukAqPU7grYGuwuGxCfUp03kAABBcmHeADqFDVra6bLYX+Eio7LERuQgmK27KfdAQJQNxOqBYm90wFqmUcwMBDb62aUlys82zqmDrCI08LqHaQiVnUyiN1Y/j3DQBT2YAcNcDqJ81x2EZttPotAaVR/eLSom1csiE5CZ7EcBqOplsiUypbubbhpGq0T5IVd1GRqnoqzVKgXQAJKKNoNpN11PMq0LUNktCDX9VxdlG/7KaqBl/dE1Hen0CSlurdocR5fQJJaD2EOUjSq4UrFozPK4F0LjkA9pTwVACnZkBNKY8CNeaaHJlYNJbnJDZGaOmqVE9sLjWLOoVXM1GumvJLh/ifsiSRLnHffTxlR8cUadQOc06AkNPPRea/x1RjtDttKxv26OXH29Y4n4j7UNIiQCJ5wV5fj1XM5vhP1Txf1ag1j0UbrQknNuiek52ZXpfwEbBattUR48lk8PaR5hFjdhwAdp4j90zx6Ou65zAO/yq1eg1wJ2K7cv01g9DuqNO4yzrPRVMkWK1yxw0P8AnovU+FeGj2NKqdSWQWnYdFi+GrP+IuabDqCZPNe3G2dTaGNENAhUi5M/SrOpva3kTsNlpnWAeQXBBDSdnmJjZGWMqEAg+aqotPbhGsj4LjrHUZTt0RWi85Y5qo/8MOcVO07DruuKIJJ1hY6/vu0dJU2MYoXuM7ckCrvzHRUuRpcLqN7NxJiCgnatcSJ5lCWZy7KCYJWqocNd0HwklBhIohW6d61g2kofcvDHlvRVy+VO1QYq4k54jYeCoPOuqiZUIXM2Yo2eja93lMBRPvCq16QHQqzqgTiaIMvUJq3uUu0kk79AprYa6oXilbI8wNCiiKlzdEuO3L6Liq17rvHQcvokkb2X/d6Pvfld9lIzFqXvfld9kkktlUwxaj7/AOV32THYtS9/8rvskkntKI4tS9/5O+y63F6XvfJ32XUk9hI3FqXv/ld9ly5xGi9hbnieeV+h67JJJUSvKeIrh7ajqOYETIOuviZGizhod7WPmkkoq/Y5ZNYOfLoVLUr0vpyKSSTTZhuGfYwQVBVvANj8j81xJCdqNe/np8IVY1i5JJELbX/6WXIZcue46NHOT9AvZncS0DEv8+6/7JJLRnV22xi0I9v8j/8AirTcXthtU/K//ikkptSj/wB/t/f/ACv/AOKyfGPFdPJlY/canK79wkknBPbE0sRpnd3yd9l115T5O08nfZJJG221rDbqlnEu+TvstNiOOsFPK1/5XfZJJOVFYitfMLiZ59D9lIy9Z1+R+y6kkraT/cKcb/I/ZQ/7pTnQ/I/ZJJIbUbq6aXTPyP2VV90zr8j9kklZbS2twyfa+R+yq4jWYefyK6klaNgFcNzHVJJJLY2//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MTEhQUEhQUFBUUFxQVFRQYFBQUFhcVFxQWFhQUFBQYHCggGBolHBQUITEhJSkrLi4uFx8zODMsNygtLiwBCgoKDg0OGhAQGiwcHBwsLCwsLCwsLCwsLCwsLCwsLCwsLCwsLCwsLCwsLCwsLCssLCwsLCw3LCwsKzcsKywrK//AABEIALcBEwMBIgACEQEDEQH/xAAbAAABBQEBAAAAAAAAAAAAAAAFAAIDBAYBB//EAD4QAAEDAgQDBQYEBQQBBQAAAAEAAhEDBAUSITEGQVETImFxgTJSkaGx0SOissEUQoLh8QcV0vAzJENicpL/xAAZAQADAQEBAAAAAAAAAAAAAAAAAQIDBAX/xAAiEQEBAAICAgIDAQEAAAAAAAAAAQIREiEDMQRBEyJRcWH/2gAMAwEAAhEDEQA/ALDmJmRWXMTQxPiEbWJ4YnAJ4T4hFUYMpJ2GpXnmO35q1HO2a3QNW8x+qW29SOkfFea1acU/GdVGd107fj4/ryanhUsotFRwBcdQCj7cYc86gR0AVHCMG7RtMgSS0QvQsJ4dpUWguGd2m+wVS1lnZ7oJh9Sq6A2mQ3mSIlEbo5SGgDMTpojLwSRAgcgETtsLpnvkawub5EyupF+PyY492KvbtZTGfQmA4xosZxFZdk/taEFp1IG3otRj/ecGbD6oGKBDCOhPd8Fz+Pcy6a42Yzl/VXDsWbUG8OHJDMcsBWB01Q2/pmlUzt0BOoVyjiWoIXZjk6LrKa/rG4SeyrPpu7ocYjx6q5dPzHu7A6yj98y3uXFlRoa4CcwMFY8ZqdUsDi9oOk6aea3t6edxvJoqL8zS4EwIhvJEH3ZYABuIkDc6IPY1wIIII6Ewrtjcse8VcxlzsoEgkRzhKXbe9TUTV7yGiGOLnHUx3W680UrvcGjRjxAAEidtSohaPbTcW8zrpM6/JX3YZSa1ucydIjeDz0RuHjLdg1bD4eHd7UbHmY8NEFxUhjmugSCYnqtlit0GtyNaSNh90HurZrx3mzG2qrG1l5MZMuhCzuHCkwB2Z25JgDXlCo16zZdmhoJ9kaCfJNOEZgCHuAjWDzT7XCqbdwXSZlx2KeONifN5OXpUr1hlDmsObYaa+GisWrCWElpGu5ET10VptCI0MDd28eqHYzxPbW47z+1dGjGmY81Uumd3sWpU2iIBkRsn1ntp/iPeym3fvOEjyAXmWJf6h3D9KIbSG0jUx6rLXd5VquJqPc4nqT9FNyJ6bjHG9s134YNd+kHZk/usVjnFN1Wlrn5Ge4zuj16oXb2pkGPVHbOxDva1PVR7UvcL2rRRDiGlxM8iUfa0Kjh9sG7a+CKOEQBqTupuIJie2FWc5PaSs4IHYj/5Hen6Qko8QntHen6Qkmb0DImlislqYWrpZK+RdDFNlXQ1ADMaty+g8DeFgqlEupkHeF6llmR8Vhr627Ks5p23B6grHyz7d3xMpf0v21n+ld819OHe0wR8FoMQxskxT/8A0vLMOuHWtfM2cjt/Ir1bh3ChXAeCMvKNZ8Cjl058/HwzsqbCbao45iSZWiNQ02681ct7ZrBAGgTqtEOEESsbhbdpuf8AGZusQBOsfugt1ViuDycFpb7h1rpLDr0Kx+NSyo0HlonMNHMt1SxqgJcDsRIWUtqkSDyK3t/al9POOQMnwhec3NbvlGWPbs+N5Jxuz7vDDVd2jTlDPaM6lUa9KHS0knn/AGRa2pAgu15c4EeSguLYOdDPE+PzWmtpy6t19pMNtwYJ1noYhEbPCWsqdowEOA1duNUyytwG7RI166K1SGWCHEk+0DtHJOaLOWTtdpOql/ebNKBBnnzVypcNBEQ4xprqPMqrTzM1P822unwTnNIyk6O/ZVx2i5ce57S0apnVoPmu0WAzIjnCnNFzoyw4pXdWlbNLrh4bzidfgn1In98r/iKm0wcogdEIxniG3tgQ9+YnXIDPosnxPx4ak07f8Nnv8ysW+XEkkuJ5nVEtTnx300ON8cXFcZKZNOn7o3I8SssQSddZVulRM+alfQy+aSVHsCOSuWtEmBlRGwoCoDyjkiNDDIaf/iRPhOyCUW0O7/MAPmrdtkBAlwnwVqlRIaM0azzUlYDuaRrEhBr1rUAGsiTppuirGZGZjz67x1VGztnDfUcjv/hB+Nbp7AwhxA2A+6VpyNEynOvIqRtBRcJVTVt2uduDCM9iOiwyy1WdrKYiz8R3p+kLit4tT/Fd/T+kJI2NtwV2EwFdzLuQRCanJpCQKUNx3CxWZpo4ag9fBEUgVNm4vDK45SxjaFBrh2VTQ9eiN8M45Xw55a4Z6Ljt+7eisYhhTahzDR31UGH4gaZLKtMPbtDh9CuTXGvUuWHyMe+q9UwXHqNy0Gk8E82/zD0RJeKVcKaXZ7aoWcw2SCPAFXrfiPEqGmtQD3m5vgVpjltxZ/Gzx+nr0rLcYYKauR7IBB7xOghZdvG2IOGlJgPi0obiF9dVhNxVLR7rdAq3IjHweTfoV4gxZraXYUjmMd9428gvN7x0PHVH69VjGkbRt1KCi1LnB7tOgWdtt268cMcMOM9rRqDLvl8/2CdauDoImR6Sqt5bAwfEc0VpNj0Cr6Lj32YyrLw13dzfDTqrYowXD+UjSFWdS94gTrM7KK64otqG5zkchrqrx6jLO7uq0VKmS0BgLjHoE66uWUGZrh7QY6iYXmOIcf1ySKP4bT8VmLu/qVTNRxcfEouV+kS4T/r0PFf9SIGW1ZHLOfssRf3la5fmrPc8+eg9ENaVZp3BG23qiRNzuXSxTw9XG2h8CorcOJESSUTpzPeaAnstKzbQiDCnurZuUHmrz2mBl36JtxSmW6TGqADWNbLULROo/dae2uJBE9C70WSq0nMdMH+yvW97sDpOkIDR3FIdkCOW3qVRfVyvewzAP1V+1rtAaDyjRVbkyXn2i46dYQIhoVKgMNcWjnruE/iKw7SgHNOYs1I6LO4lePDuYgxl2RnhXFS5/ZuEhwgqK2w/jVcB0YtvVaJzUL4Xo5KRG/edHlKKOcscsd1z5+2axcfiu/p/SElzF3fiu/p/SEkcUtW1ylYq7VMxy7y0lhNcEg9MLkhpwrgSJXJSs2EjCobvIQA4Zi7Yc1PRp5nBo5kBX8OsJe6o+JByho5Aaanks7F47noJHD7oblJBcQIPInWE+phV2wezoOYdPyRrFWsqNDdiCCIOuYezqrdvUe+nD3AloILgYBI8VH457dM+XnJx2xtS4raAtePT91QxGhVdqNPM7o/i2JNpQc7Tl3BOmvTqszcY52jj2FJ9UzMkQB6lH45Dy+TcsdVPb4RpneQTHoPJCr24a2NcxG5Qziq/vaLGveAxrjGUclh7jEqjt3FNn+VtbzFaDfbdI6BCrzi8xlpNgdSst5rjh0QzudX7vGKtT23mOg0VO4ZzGsqJPYJ0QnlsiOi4Arpt+6O6J6qSnhziBl19ExpTYyNdkTs7B5aX5HFoiSPFR0rdoqBtRwYAJ11kjktrwtiVsWVKb6jaYcefygKNtMcQexw6sBmFJxA13aNPLdRX10WgPLHNDtB0kfutRcYhbsIcTTe4CA5syQhl/diuWtDYYz2RHM7u81aZsDtrjNqJ8RsZ8kQs2udOUGeaKNwZjZOUB0bjWT5IjSsH9mBIAidABPnCNtOFZmtQB0O6jdZAajki1xba8kLxCqWp7RrSjdVS0gtJ0P8AlFsJBc+mTu52nggdKk5x6rTWD2sG3eA0/spoxVeMabZcSBM7hO4Zsiym6qW7ju+afWtnXdwwBsU2kTPzRe4calbsmCKVMgacyk1nXY1hgy0x46/FTPemTAAHRROcr4ua3dBMVf8Aiu/p/SElBin/AJXen6QkjjCbRpTw5LKnZFrsOZkpXYXISBJNToShUSSjULXBw3aZHoq91xBb03EvdV19qmGHQ84I0Kelm9VPE+Ss7irPpaWz3DYvdp8CVC5t3UkOqNosd/KzVw8zsr4d6eS5Kei3/A6jgVEauBqH3nmfkiDGgaNAA6DRdlJKwb2Acc2RrWjgBJb3h5hePCkvfqjMwIPMELyjjHBBRrQ0nK/X4rO4qxCKGGuLQ86M6q8bak1gDmtnNOfMdW9IVO3vbikDTaRHQgH6qMuJ1cZPSNPgpWhvmMLz2Y7v/dk3D6OZ4EplQkyiOCW0kIGuxWrZQ3Ujx8AmWY7N4PI/RWK9FxJj4eCbePYWiJDhpCrSgjFqE1SWjuk77pUnHYslEK9XugNiNvMquzK4+1kdttojiW01Gk7SKYB6z+yPYWx3jI3/ALIFTpXA1HeHVp1Vq1xYNMVc/OQ6UWHGuw1rHOkg89TzRdlMhuVpGo3OwHRYx+M0csN0JiNJKtm9qMjWS7XLm2HSFnY1mS7jNENIcWwI5bHpKyV20l3Tw+y0t1iQqNIkDkWrOOcSdtf2RjtHkqQU4I08Vz+IqNqBzOUctPVTM2k89lWscQfSqOIZmbIBMTCq9pkF3YzUcSwUmh5Gr9uXJFeHqBZTPae3Myorau2q6W0iTG8QAUVp0C0AHfmnIM70TnqJzlI5qic1adMQPEj+I70/SElzEh+I70/SEkB6H2aRYpIShMIci4WKfKuFiAhASIUuRcLVSVZwXIVgtSyICCEoU+RLIgIci7lU3ZqCtcNb/hK2HJacGrL8f4fnpNeBJaY+KOHGKYPeDh4qd/Z3FNzWuDg4RvqD1hTbKqSvH7trWgFxnSCBuhFa7EQ0R4ndGOIaDrepUY4S6dzzHIoBTpF2pWel7IH5o5g9Mjw6qja22qNUqcAcjzT4ja1d1RlAZ6nqh2XMYJ1RIURGxlVjbntAGq+i2hoZQYJiPmrNe1Y7X6dFN/twJ70jQxG+blKC9q+m46ZgDsgLTaz6eglcddl85wD9U44ix473dPSFwU28jqlSVKtfLq0DTWec/VMo3JcQ4Ez1JRA0dJI+SFv7j/AqVbX3XpaMpEk7kKxg9SXRGpQ6o2TvuiuE24DgTI6HxS9D2LPtoAzCYVSMjXu2lyPXFMODeW0k7ShGJj8J/XX1RFZRoMOxNuRpMawilNwcNFgMGrl9Bw5tRHC8bLWiT4FXZ0jTVvpqFzFJaXAqNBCe9qjei0zGKN/Fd/T+kJKTFW/iu/p/SEktlp6EAnAJQnALYjYXCFJCaUA2EyFJK4QntJkLq6QkAmDYXHujVdq1A0SUNrXZee6RAU2rxx2sPeS0n03VevSEgdfoEFt7oh76bidTmB+oVq2uB20E7NPzKxtb4yRIbAZj0Kr18I1zMlp8DCPUIiZU1KDtCzu20kYHiDBH1298y5ugeRr6lYyvhrqQhwnXcL2rErcHQcllb/B55JzKpy8cvcYHCSHTMTK0VC2ALSY/sorvh54MsEaoVcV6tIxUYTGk6x8lpMtsbjYP3VRo1GjY0EqlRuGCXEhCyHVBLQ6PHQJlGwfHy6/BUnpaqY60uhoJPLRdoWwcdZk6n1TrSzLTo0ba6qw21qn2Y8kwrYhSaBkIaR16eMoYMPcNabj5FX75xbu0tjeRoqVPE2CIj4opIheVGGKg9eSfiDc7Q9o2KvksqN1gnpHVIWRax3MRMdfJSZ9vQBa07noi1CkAWjcrmA0m9k0xMbq62nLpEAz6KauTS3SHcqFx0a3bxQK7f3PQqzXuiS6mOftHyQvFK5DmtHPdVCzVOGbj8Us5EQV2oMr6lM8jIVK07lyPRHMYw8uuGvHsubqqiBPhW5LQA481riJWOow2I5K7Qxs5g3dFgp2LN/Fd/T+kJKDErkGo4/8A1/SEkuJPSS1IBPcU0qkuLkJLoTBhaugJy4gjYTXEDdOlMqNkEbSIRb0JAm7u8+jdv2QypSInL3Y+qY1wp1C0nUT6jqrH8U0y3rz6LK5OjHHUZPGr0sexztwYnwKZbYrFcSdHN0PzWurYBQqjvtzjxKB4zwcwiabixw1A3CR8b7aPDcQBHLVFKFcHYrzOxu6lF3ZVtCNWuGzgtTYYjOimxeNaI1ZKiLATHIb+Sht3jLKbTdAOsknVGmi2ymzd2gQ99zbvc5mXMNdYQ66un1qwp04yjSZjVTkBjiwEExHdE94q8MPth5fJvqFbYO11N7gGtAENbqQOpcsdfXAD+zo993MgfErQ32JVKcUKTiXPMGOc7z4BC3YaLc7hz3SXO577LWufsrWgxshx13J5qUFw1DdPLWOqhpUS9+nmSthg9LM0hwBERJ6eCFdsu+k6qIbJJ8A4eqFYrwe9zczGZXASQB3XeXRehG3bSGmUAf8AdVUq40Bu70jRKw3k9iXMeWvlpGhBRu4rSyIBgb7FbK/wqhdtzObDuTwIPmgGI8MVKTHFpFQAGAN9+ig0eA+zm26+PRWnXIa18R110+CFWl1DWkNjJ7QPMpuIXOYaQNZ08VOlb6T29YQT/Mdz4IfcVMzpULbzKCNyU1p0VQsg+tU/HaVuLjVlM9QsLeshzT1K3AdNFhHJVEo65DYHNPtaIEuO5VN1XWd1N2uiKoy7d3z6fQJKpc1e8fT6BJLZPZXlNldemFNm6uZlwlNTCSVxcAXUA0qp27XOI6FW3LP4i3squb+R+x5A+KnL0vx62k4gwtzwHM9oD/oWRfemmXCoCD8vQr0C2xFrmw4/dDcZwSjXAnWJ8Fi6OPTLt4o7sBX7PEa1RsnJHi6P2VWtwVQH/uPHhOigfw5TaIZcuBPIuDlZTf2HcWvBpmSM7e8CDz8EK4exolwBOqqcT2FWl7T87Oo/dB8PD82ZnJDHLLWXT2C0uxGiixS7IGWn7b9ggmEYiHMHvDdMZVc9+cHXUDwATxjS59LlrcupHLHfnc+OpUgvwwvqTGUGf3UNSp3NdTqZ8UIxRucsojU1XCfLmtYxo9wZamo51zUcGyO7O2UcvVNx6qX1tgOkbQi38XQZQyM3HcPXQbwhNhSzuzE7bIKRds6Qa2D6lXbepp3dk2nbF+kQ3qrTbEAAEwAo2vSDtOuscimtriPYHwXapa090JwEqyRiqR4eSZVvywEnkpKoQvEIc0tPNToA9zjdBxMtGpkwNyq11UZWB7PQgSAqx4RkkipCfQwivQ7zS1/hOqBsIo0jOu6vU/kE+uTuWkOO/n1XaVORr6qTCsSEkHkCtYx3/phHgg2J0AKRgIxRI/hR6JwqqsK7WrctlCxybVYZB38N0U1e5qDMden0C4u3Vs7Me70+gXFIe4ZkiVGCnLRmUJq6UgUA5pXSmhPhAMKhrsaRlc0EHSD9VZyqtfN7hI5apU8fbG40H2741ycj0Cru4igCCStfcWrKwAdB01lZvFuFbYE5XPDvdZr8ljp0boScYzuAc6G7nXU+CPW3EFGkBlYwQN4BMrOXnCwa0nPUbpz3+Cw2JMqUn5S4+HknYUz4++2l4wxJtUOMiXcgqXD1pp9UIw61NQyTK2OE22UbaoTvlduVbNrAXt00VS3Ia7XQnaD1V7FS4DuweoKA3Djz0MrSIvsWq3kacuqH4Q8vrOqE6t28PFQXFfuyr/D2EO7N1YvptB72Q6OcPDxTl7AxY2pqE+6JPiVpMPtw0SRpsB1XeHMLc6kZBEkR5LRUrWnScM2vTzVJt0GXNOo0DukAqPU7grYGuwuGxCfUp03kAABBcmHeADqFDVra6bLYX+Eio7LERuQgmK27KfdAQJQNxOqBYm90wFqmUcwMBDb62aUlys82zqmDrCI08LqHaQiVnUyiN1Y/j3DQBT2YAcNcDqJ81x2EZttPotAaVR/eLSom1csiE5CZ7EcBqOplsiUypbubbhpGq0T5IVd1GRqnoqzVKgXQAJKKNoNpN11PMq0LUNktCDX9VxdlG/7KaqBl/dE1Hen0CSlurdocR5fQJJaD2EOUjSq4UrFozPK4F0LjkA9pTwVACnZkBNKY8CNeaaHJlYNJbnJDZGaOmqVE9sLjWLOoVXM1GumvJLh/ifsiSRLnHffTxlR8cUadQOc06AkNPPRea/x1RjtDttKxv26OXH29Y4n4j7UNIiQCJ5wV5fj1XM5vhP1Txf1ag1j0UbrQknNuiek52ZXpfwEbBattUR48lk8PaR5hFjdhwAdp4j90zx6Ou65zAO/yq1eg1wJ2K7cv01g9DuqNO4yzrPRVMkWK1yxw0P8AnovU+FeGj2NKqdSWQWnYdFi+GrP+IuabDqCZPNe3G2dTaGNENAhUi5M/SrOpva3kTsNlpnWAeQXBBDSdnmJjZGWMqEAg+aqotPbhGsj4LjrHUZTt0RWi85Y5qo/8MOcVO07DruuKIJJ1hY6/vu0dJU2MYoXuM7ckCrvzHRUuRpcLqN7NxJiCgnatcSJ5lCWZy7KCYJWqocNd0HwklBhIohW6d61g2kofcvDHlvRVy+VO1QYq4k54jYeCoPOuqiZUIXM2Yo2eja93lMBRPvCq16QHQqzqgTiaIMvUJq3uUu0kk79AprYa6oXilbI8wNCiiKlzdEuO3L6Liq17rvHQcvokkb2X/d6Pvfld9lIzFqXvfld9kkktlUwxaj7/AOV32THYtS9/8rvskkntKI4tS9/5O+y63F6XvfJ32XUk9hI3FqXv/ld9ly5xGi9hbnieeV+h67JJJUSvKeIrh7ajqOYETIOuviZGizhod7WPmkkoq/Y5ZNYOfLoVLUr0vpyKSSTTZhuGfYwQVBVvANj8j81xJCdqNe/np8IVY1i5JJELbX/6WXIZcue46NHOT9AvZncS0DEv8+6/7JJLRnV22xi0I9v8j/8AirTcXthtU/K//ikkptSj/wB/t/f/ACv/AOKyfGPFdPJlY/canK79wkknBPbE0sRpnd3yd9l115T5O08nfZJJG221rDbqlnEu+TvstNiOOsFPK1/5XfZJJOVFYitfMLiZ59D9lIy9Z1+R+y6kkraT/cKcb/I/ZQ/7pTnQ/I/ZJJIbUbq6aXTPyP2VV90zr8j9kklZbS2twyfa+R+yq4jWYefyK6klaNgFcNzHVJJJLY2//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1" name="Picture 7"/>
          <p:cNvPicPr>
            <a:picLocks noChangeAspect="1" noChangeArrowheads="1"/>
          </p:cNvPicPr>
          <p:nvPr/>
        </p:nvPicPr>
        <p:blipFill>
          <a:blip r:embed="rId6" cstate="print"/>
          <a:srcRect/>
          <a:stretch>
            <a:fillRect/>
          </a:stretch>
        </p:blipFill>
        <p:spPr bwMode="auto">
          <a:xfrm>
            <a:off x="3424238" y="2557463"/>
            <a:ext cx="2295525" cy="1743075"/>
          </a:xfrm>
          <a:prstGeom prst="rect">
            <a:avLst/>
          </a:prstGeom>
          <a:noFill/>
          <a:ln w="9525">
            <a:noFill/>
            <a:miter lim="800000"/>
            <a:headEnd/>
            <a:tailEnd/>
          </a:ln>
        </p:spPr>
      </p:pic>
      <p:grpSp>
        <p:nvGrpSpPr>
          <p:cNvPr id="9" name="Groep 19"/>
          <p:cNvGrpSpPr>
            <a:grpSpLocks/>
          </p:cNvGrpSpPr>
          <p:nvPr/>
        </p:nvGrpSpPr>
        <p:grpSpPr>
          <a:xfrm rot="16200000" flipV="1">
            <a:off x="7740272" y="-711305"/>
            <a:ext cx="684000" cy="2124000"/>
            <a:chOff x="4534627" y="3212976"/>
            <a:chExt cx="1045485" cy="2304256"/>
          </a:xfrm>
        </p:grpSpPr>
        <p:sp>
          <p:nvSpPr>
            <p:cNvPr id="21" name="Rechthoek 20"/>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hoek 21"/>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hlinkClick r:id="rId7"/>
          </p:cNvPr>
          <p:cNvPicPr>
            <a:picLocks noChangeAspect="1" noChangeArrowheads="1"/>
          </p:cNvPicPr>
          <p:nvPr/>
        </p:nvPicPr>
        <p:blipFill>
          <a:blip r:embed="rId8" cstate="print"/>
          <a:srcRect/>
          <a:stretch>
            <a:fillRect/>
          </a:stretch>
        </p:blipFill>
        <p:spPr bwMode="auto">
          <a:xfrm>
            <a:off x="1279351" y="1224508"/>
            <a:ext cx="6677025" cy="407670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p:cNvGrpSpPr/>
          <p:nvPr/>
        </p:nvGrpSpPr>
        <p:grpSpPr>
          <a:xfrm>
            <a:off x="0" y="-18029"/>
            <a:ext cx="9144000" cy="6903413"/>
            <a:chOff x="0" y="-18029"/>
            <a:chExt cx="9144000" cy="6903413"/>
          </a:xfrm>
        </p:grpSpPr>
        <p:grpSp>
          <p:nvGrpSpPr>
            <p:cNvPr id="14" name="Groep 6"/>
            <p:cNvGrpSpPr/>
            <p:nvPr/>
          </p:nvGrpSpPr>
          <p:grpSpPr>
            <a:xfrm>
              <a:off x="0" y="-18029"/>
              <a:ext cx="9144000" cy="6876029"/>
              <a:chOff x="0" y="-18029"/>
              <a:chExt cx="9144000" cy="6876029"/>
            </a:xfrm>
          </p:grpSpPr>
          <p:pic>
            <p:nvPicPr>
              <p:cNvPr id="19"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sp>
            <p:nvSpPr>
              <p:cNvPr id="20" name="Rechthoek 19"/>
              <p:cNvSpPr/>
              <p:nvPr/>
            </p:nvSpPr>
            <p:spPr>
              <a:xfrm>
                <a:off x="0" y="0"/>
                <a:ext cx="9144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hthoek 14"/>
            <p:cNvSpPr/>
            <p:nvPr/>
          </p:nvSpPr>
          <p:spPr>
            <a:xfrm>
              <a:off x="467544" y="6381328"/>
              <a:ext cx="3434915" cy="461665"/>
            </a:xfrm>
            <a:prstGeom prst="rect">
              <a:avLst/>
            </a:prstGeom>
          </p:spPr>
          <p:txBody>
            <a:bodyPr wrap="none">
              <a:spAutoFit/>
            </a:bodyPr>
            <a:lstStyle/>
            <a:p>
              <a:r>
                <a:rPr lang="en-US" sz="2400" dirty="0">
                  <a:hlinkClick r:id="rId4"/>
                </a:rPr>
                <a:t>worldsustainabilityfund.nl</a:t>
              </a:r>
              <a:endParaRPr lang="en-US" sz="2400" dirty="0"/>
            </a:p>
          </p:txBody>
        </p:sp>
        <p:pic>
          <p:nvPicPr>
            <p:cNvPr id="16" name="Afbeelding 15" descr="logo330x300.png"/>
            <p:cNvPicPr>
              <a:picLocks noChangeAspect="1"/>
            </p:cNvPicPr>
            <p:nvPr/>
          </p:nvPicPr>
          <p:blipFill>
            <a:blip r:embed="rId5" cstate="print"/>
            <a:stretch>
              <a:fillRect/>
            </a:stretch>
          </p:blipFill>
          <p:spPr>
            <a:xfrm>
              <a:off x="4219240" y="6210000"/>
              <a:ext cx="712800" cy="648000"/>
            </a:xfrm>
            <a:prstGeom prst="rect">
              <a:avLst/>
            </a:prstGeom>
          </p:spPr>
        </p:pic>
        <p:sp>
          <p:nvSpPr>
            <p:cNvPr id="18" name="Tekstvak 17"/>
            <p:cNvSpPr txBox="1"/>
            <p:nvPr/>
          </p:nvSpPr>
          <p:spPr>
            <a:xfrm>
              <a:off x="4899510" y="6362164"/>
              <a:ext cx="2840842" cy="523220"/>
            </a:xfrm>
            <a:prstGeom prst="rect">
              <a:avLst/>
            </a:prstGeom>
            <a:noFill/>
          </p:spPr>
          <p:txBody>
            <a:bodyPr wrap="none" rtlCol="0">
              <a:spAutoFit/>
            </a:bodyPr>
            <a:lstStyle/>
            <a:p>
              <a:r>
                <a:rPr lang="en-US" sz="2800" dirty="0">
                  <a:solidFill>
                    <a:schemeClr val="accent3">
                      <a:lumMod val="50000"/>
                    </a:schemeClr>
                  </a:solidFill>
                </a:rPr>
                <a:t>digital Labor value</a:t>
              </a:r>
            </a:p>
          </p:txBody>
        </p:sp>
      </p:grpSp>
      <p:grpSp>
        <p:nvGrpSpPr>
          <p:cNvPr id="25" name="Groep 24"/>
          <p:cNvGrpSpPr>
            <a:grpSpLocks/>
          </p:cNvGrpSpPr>
          <p:nvPr/>
        </p:nvGrpSpPr>
        <p:grpSpPr>
          <a:xfrm rot="16200000" flipV="1">
            <a:off x="7740272" y="-711305"/>
            <a:ext cx="684000" cy="2124000"/>
            <a:chOff x="4534627" y="3212976"/>
            <a:chExt cx="1045485" cy="2304256"/>
          </a:xfrm>
        </p:grpSpPr>
        <p:sp>
          <p:nvSpPr>
            <p:cNvPr id="26" name="Rechthoek 25"/>
            <p:cNvSpPr/>
            <p:nvPr/>
          </p:nvSpPr>
          <p:spPr>
            <a:xfrm>
              <a:off x="4534627" y="4077072"/>
              <a:ext cx="332985" cy="14401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hoek 26"/>
            <p:cNvSpPr/>
            <p:nvPr/>
          </p:nvSpPr>
          <p:spPr>
            <a:xfrm>
              <a:off x="4860032" y="3212976"/>
              <a:ext cx="720080" cy="230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ep 16"/>
          <p:cNvGrpSpPr>
            <a:grpSpLocks noChangeAspect="1"/>
          </p:cNvGrpSpPr>
          <p:nvPr/>
        </p:nvGrpSpPr>
        <p:grpSpPr>
          <a:xfrm>
            <a:off x="7560000" y="5256000"/>
            <a:ext cx="1584000" cy="1584000"/>
            <a:chOff x="2699792" y="1916832"/>
            <a:chExt cx="4752528" cy="4716000"/>
          </a:xfrm>
        </p:grpSpPr>
        <p:sp>
          <p:nvSpPr>
            <p:cNvPr id="23" name="Ovaal 22"/>
            <p:cNvSpPr>
              <a:spLocks noChangeAspect="1"/>
            </p:cNvSpPr>
            <p:nvPr/>
          </p:nvSpPr>
          <p:spPr>
            <a:xfrm>
              <a:off x="2699792" y="1916832"/>
              <a:ext cx="4716524" cy="4716000"/>
            </a:xfrm>
            <a:prstGeom prst="ellipse">
              <a:avLst/>
            </a:prstGeom>
            <a:solidFill>
              <a:schemeClr val="accent3">
                <a:lumMod val="75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r>
                <a:rPr lang="en-US" sz="4400" b="1" dirty="0">
                  <a:solidFill>
                    <a:schemeClr val="bg1"/>
                  </a:solidFill>
                </a:rPr>
                <a:t>L</a:t>
              </a:r>
              <a:r>
                <a:rPr lang="en-US" sz="4000" dirty="0">
                  <a:solidFill>
                    <a:schemeClr val="bg1"/>
                  </a:solidFill>
                </a:rPr>
                <a:t>v</a:t>
              </a:r>
              <a:endParaRPr lang="en-US" sz="3200" dirty="0">
                <a:solidFill>
                  <a:schemeClr val="bg1"/>
                </a:solidFill>
              </a:endParaRPr>
            </a:p>
          </p:txBody>
        </p:sp>
        <p:sp>
          <p:nvSpPr>
            <p:cNvPr id="24" name="Rechthoek 23"/>
            <p:cNvSpPr/>
            <p:nvPr/>
          </p:nvSpPr>
          <p:spPr>
            <a:xfrm>
              <a:off x="2699792" y="2522120"/>
              <a:ext cx="4752528" cy="3573707"/>
            </a:xfrm>
            <a:prstGeom prst="rect">
              <a:avLst/>
            </a:prstGeom>
          </p:spPr>
          <p:txBody>
            <a:bodyPr wrap="square">
              <a:spAutoFit/>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a:t>
              </a: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Wealth</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cxnSp>
        <p:nvCxnSpPr>
          <p:cNvPr id="10" name="Rechte verbindingslijn 9"/>
          <p:cNvCxnSpPr/>
          <p:nvPr/>
        </p:nvCxnSpPr>
        <p:spPr>
          <a:xfrm>
            <a:off x="395536" y="4221088"/>
            <a:ext cx="82809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395536" y="2132856"/>
            <a:ext cx="82809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395536" y="3212976"/>
            <a:ext cx="82809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66317" y="5282044"/>
            <a:ext cx="749885" cy="523220"/>
          </a:xfrm>
          <a:prstGeom prst="rect">
            <a:avLst/>
          </a:prstGeom>
          <a:noFill/>
        </p:spPr>
        <p:txBody>
          <a:bodyPr wrap="none" rtlCol="0">
            <a:spAutoFit/>
          </a:bodyPr>
          <a:lstStyle/>
          <a:p>
            <a:r>
              <a:rPr lang="en-US" sz="2800" b="1" dirty="0"/>
              <a:t>Age</a:t>
            </a:r>
          </a:p>
        </p:txBody>
      </p:sp>
      <p:sp>
        <p:nvSpPr>
          <p:cNvPr id="5" name="Tekstvak 4"/>
          <p:cNvSpPr txBox="1"/>
          <p:nvPr/>
        </p:nvSpPr>
        <p:spPr>
          <a:xfrm rot="18625358">
            <a:off x="233789" y="5926716"/>
            <a:ext cx="915635" cy="523220"/>
          </a:xfrm>
          <a:prstGeom prst="rect">
            <a:avLst/>
          </a:prstGeom>
          <a:noFill/>
        </p:spPr>
        <p:txBody>
          <a:bodyPr wrap="none" rtlCol="0">
            <a:spAutoFit/>
          </a:bodyPr>
          <a:lstStyle/>
          <a:p>
            <a:r>
              <a:rPr lang="en-US" sz="2800" b="1" dirty="0"/>
              <a:t>1934</a:t>
            </a:r>
          </a:p>
        </p:txBody>
      </p:sp>
      <p:sp>
        <p:nvSpPr>
          <p:cNvPr id="6" name="Tekstvak 5"/>
          <p:cNvSpPr txBox="1"/>
          <p:nvPr/>
        </p:nvSpPr>
        <p:spPr>
          <a:xfrm rot="18625358">
            <a:off x="7562528" y="5989808"/>
            <a:ext cx="915635" cy="523220"/>
          </a:xfrm>
          <a:prstGeom prst="rect">
            <a:avLst/>
          </a:prstGeom>
          <a:noFill/>
        </p:spPr>
        <p:txBody>
          <a:bodyPr wrap="none" rtlCol="0">
            <a:spAutoFit/>
          </a:bodyPr>
          <a:lstStyle/>
          <a:p>
            <a:r>
              <a:rPr lang="en-US" sz="2800" b="1" dirty="0"/>
              <a:t>2014</a:t>
            </a:r>
          </a:p>
        </p:txBody>
      </p:sp>
      <p:sp>
        <p:nvSpPr>
          <p:cNvPr id="7" name="Tekstvak 6"/>
          <p:cNvSpPr txBox="1"/>
          <p:nvPr/>
        </p:nvSpPr>
        <p:spPr>
          <a:xfrm rot="16200000">
            <a:off x="-282684" y="2595052"/>
            <a:ext cx="1447612" cy="523220"/>
          </a:xfrm>
          <a:prstGeom prst="rect">
            <a:avLst/>
          </a:prstGeom>
          <a:noFill/>
        </p:spPr>
        <p:txBody>
          <a:bodyPr wrap="square" rtlCol="0">
            <a:spAutoFit/>
          </a:bodyPr>
          <a:lstStyle/>
          <a:p>
            <a:r>
              <a:rPr lang="en-US" sz="2800" b="1" dirty="0"/>
              <a:t>Euro</a:t>
            </a:r>
          </a:p>
        </p:txBody>
      </p:sp>
      <p:sp>
        <p:nvSpPr>
          <p:cNvPr id="12" name="Tekstvak 11"/>
          <p:cNvSpPr txBox="1"/>
          <p:nvPr/>
        </p:nvSpPr>
        <p:spPr>
          <a:xfrm>
            <a:off x="1331640" y="1268760"/>
            <a:ext cx="6480720" cy="954107"/>
          </a:xfrm>
          <a:prstGeom prst="rect">
            <a:avLst/>
          </a:prstGeom>
          <a:noFill/>
        </p:spPr>
        <p:txBody>
          <a:bodyPr wrap="square" rtlCol="0">
            <a:spAutoFit/>
          </a:bodyPr>
          <a:lstStyle/>
          <a:p>
            <a:pPr algn="ctr"/>
            <a:r>
              <a:rPr lang="en-US" sz="2800" b="1" dirty="0">
                <a:solidFill>
                  <a:schemeClr val="accent1">
                    <a:lumMod val="75000"/>
                  </a:schemeClr>
                </a:solidFill>
              </a:rPr>
              <a:t>Pension becomes this way three times more expensive than delivered work.</a:t>
            </a:r>
          </a:p>
        </p:txBody>
      </p:sp>
      <p:sp>
        <p:nvSpPr>
          <p:cNvPr id="21" name="Rechthoek 20"/>
          <p:cNvSpPr/>
          <p:nvPr/>
        </p:nvSpPr>
        <p:spPr>
          <a:xfrm>
            <a:off x="7020272" y="0"/>
            <a:ext cx="2137380" cy="461665"/>
          </a:xfrm>
          <a:prstGeom prst="rect">
            <a:avLst/>
          </a:prstGeom>
        </p:spPr>
        <p:txBody>
          <a:bodyPr wrap="none">
            <a:spAutoFit/>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“160% Wealth”</a:t>
            </a:r>
          </a:p>
        </p:txBody>
      </p:sp>
      <p:pic>
        <p:nvPicPr>
          <p:cNvPr id="29698" name="Picture 2" descr="https://encrypted-tbn2.gstatic.com/images?q=tbn:ANd9GcQOR3MHgq--Sd6jYCxuwh9vmylNjsFi1DHQT47SuA140zVP7RzxEw"/>
          <p:cNvPicPr>
            <a:picLocks noChangeAspect="1" noChangeArrowheads="1"/>
          </p:cNvPicPr>
          <p:nvPr/>
        </p:nvPicPr>
        <p:blipFill>
          <a:blip r:embed="rId6" cstate="print"/>
          <a:srcRect/>
          <a:stretch>
            <a:fillRect/>
          </a:stretch>
        </p:blipFill>
        <p:spPr bwMode="auto">
          <a:xfrm>
            <a:off x="7185508" y="2349008"/>
            <a:ext cx="1471019" cy="1152000"/>
          </a:xfrm>
          <a:prstGeom prst="rect">
            <a:avLst/>
          </a:prstGeom>
          <a:noFill/>
        </p:spPr>
      </p:pic>
      <p:pic>
        <p:nvPicPr>
          <p:cNvPr id="29700" name="Picture 4" descr="https://encrypted-tbn2.gstatic.com/images?q=tbn:ANd9GcSYUXv5OppZH1FqTycIyF7r5CjhMBMFlUZTdQQqABDLR2VQOiU4"/>
          <p:cNvPicPr>
            <a:picLocks noChangeAspect="1" noChangeArrowheads="1"/>
          </p:cNvPicPr>
          <p:nvPr/>
        </p:nvPicPr>
        <p:blipFill>
          <a:blip r:embed="rId7" cstate="print"/>
          <a:srcRect/>
          <a:stretch>
            <a:fillRect/>
          </a:stretch>
        </p:blipFill>
        <p:spPr bwMode="auto">
          <a:xfrm>
            <a:off x="683568" y="2349008"/>
            <a:ext cx="1731152" cy="1152000"/>
          </a:xfrm>
          <a:prstGeom prst="rect">
            <a:avLst/>
          </a:prstGeom>
          <a:noFill/>
        </p:spPr>
      </p:pic>
      <p:sp>
        <p:nvSpPr>
          <p:cNvPr id="28" name="Rechthoek 27"/>
          <p:cNvSpPr/>
          <p:nvPr/>
        </p:nvSpPr>
        <p:spPr>
          <a:xfrm rot="18593257">
            <a:off x="4104452" y="5846682"/>
            <a:ext cx="915635" cy="523220"/>
          </a:xfrm>
          <a:prstGeom prst="rect">
            <a:avLst/>
          </a:prstGeom>
        </p:spPr>
        <p:txBody>
          <a:bodyPr wrap="none">
            <a:spAutoFit/>
          </a:bodyPr>
          <a:lstStyle/>
          <a:p>
            <a:r>
              <a:rPr lang="en-US" sz="2800" b="1" dirty="0"/>
              <a:t>1974</a:t>
            </a:r>
            <a:endParaRPr lang="en-US" sz="2800" dirty="0"/>
          </a:p>
        </p:txBody>
      </p:sp>
      <p:grpSp>
        <p:nvGrpSpPr>
          <p:cNvPr id="39" name="Groep 38"/>
          <p:cNvGrpSpPr/>
          <p:nvPr/>
        </p:nvGrpSpPr>
        <p:grpSpPr>
          <a:xfrm>
            <a:off x="395536" y="2133200"/>
            <a:ext cx="8352928" cy="3024016"/>
            <a:chOff x="395536" y="2133200"/>
            <a:chExt cx="8352928" cy="3024016"/>
          </a:xfrm>
        </p:grpSpPr>
        <p:grpSp>
          <p:nvGrpSpPr>
            <p:cNvPr id="30" name="Groep 39"/>
            <p:cNvGrpSpPr/>
            <p:nvPr/>
          </p:nvGrpSpPr>
          <p:grpSpPr>
            <a:xfrm>
              <a:off x="395536" y="3501008"/>
              <a:ext cx="8352928" cy="1620064"/>
              <a:chOff x="395536" y="2852936"/>
              <a:chExt cx="8352928" cy="1620064"/>
            </a:xfrm>
          </p:grpSpPr>
          <p:cxnSp>
            <p:nvCxnSpPr>
              <p:cNvPr id="31" name="Rechte verbindingslijn 30"/>
              <p:cNvCxnSpPr/>
              <p:nvPr/>
            </p:nvCxnSpPr>
            <p:spPr>
              <a:xfrm>
                <a:off x="395536" y="3573016"/>
                <a:ext cx="8352928" cy="0"/>
              </a:xfrm>
              <a:prstGeom prst="line">
                <a:avLst/>
              </a:prstGeom>
              <a:ln w="762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hthoek 31"/>
              <p:cNvSpPr/>
              <p:nvPr/>
            </p:nvSpPr>
            <p:spPr>
              <a:xfrm>
                <a:off x="4536000" y="3429000"/>
                <a:ext cx="36000" cy="1044000"/>
              </a:xfrm>
              <a:prstGeom prst="rect">
                <a:avLst/>
              </a:prstGeom>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kstvak 32"/>
              <p:cNvSpPr txBox="1"/>
              <p:nvPr/>
            </p:nvSpPr>
            <p:spPr>
              <a:xfrm>
                <a:off x="4067944" y="2865130"/>
                <a:ext cx="1224136" cy="707886"/>
              </a:xfrm>
              <a:prstGeom prst="rect">
                <a:avLst/>
              </a:prstGeom>
              <a:noFill/>
            </p:spPr>
            <p:txBody>
              <a:bodyPr wrap="square" rtlCol="0">
                <a:spAutoFit/>
              </a:bodyPr>
              <a:lstStyle/>
              <a:p>
                <a:pPr algn="ctr"/>
                <a:r>
                  <a:rPr lang="en-US" sz="4000" b="1" dirty="0">
                    <a:solidFill>
                      <a:schemeClr val="accent3">
                        <a:lumMod val="50000"/>
                      </a:schemeClr>
                    </a:solidFill>
                  </a:rPr>
                  <a:t>5,53</a:t>
                </a:r>
              </a:p>
            </p:txBody>
          </p:sp>
          <p:sp>
            <p:nvSpPr>
              <p:cNvPr id="34" name="Tekstvak 33"/>
              <p:cNvSpPr txBox="1"/>
              <p:nvPr/>
            </p:nvSpPr>
            <p:spPr>
              <a:xfrm>
                <a:off x="1115616" y="2852936"/>
                <a:ext cx="1224136" cy="707886"/>
              </a:xfrm>
              <a:prstGeom prst="rect">
                <a:avLst/>
              </a:prstGeom>
              <a:noFill/>
            </p:spPr>
            <p:txBody>
              <a:bodyPr wrap="square" rtlCol="0">
                <a:spAutoFit/>
              </a:bodyPr>
              <a:lstStyle/>
              <a:p>
                <a:pPr algn="ctr"/>
                <a:r>
                  <a:rPr lang="en-US" sz="4000" b="1" dirty="0">
                    <a:solidFill>
                      <a:schemeClr val="accent3">
                        <a:lumMod val="50000"/>
                      </a:schemeClr>
                    </a:solidFill>
                  </a:rPr>
                  <a:t>5,53</a:t>
                </a:r>
              </a:p>
            </p:txBody>
          </p:sp>
          <p:sp>
            <p:nvSpPr>
              <p:cNvPr id="35" name="Tekstvak 34"/>
              <p:cNvSpPr txBox="1"/>
              <p:nvPr/>
            </p:nvSpPr>
            <p:spPr>
              <a:xfrm>
                <a:off x="7164288" y="2852936"/>
                <a:ext cx="1224136" cy="707886"/>
              </a:xfrm>
              <a:prstGeom prst="rect">
                <a:avLst/>
              </a:prstGeom>
              <a:noFill/>
            </p:spPr>
            <p:txBody>
              <a:bodyPr wrap="square" rtlCol="0">
                <a:spAutoFit/>
              </a:bodyPr>
              <a:lstStyle/>
              <a:p>
                <a:pPr algn="ctr"/>
                <a:r>
                  <a:rPr lang="en-US" sz="4000" b="1" dirty="0">
                    <a:solidFill>
                      <a:schemeClr val="accent3">
                        <a:lumMod val="50000"/>
                      </a:schemeClr>
                    </a:solidFill>
                  </a:rPr>
                  <a:t>5,53</a:t>
                </a:r>
              </a:p>
            </p:txBody>
          </p:sp>
        </p:grpSp>
        <p:sp>
          <p:nvSpPr>
            <p:cNvPr id="36" name="Rechthoek 35"/>
            <p:cNvSpPr/>
            <p:nvPr/>
          </p:nvSpPr>
          <p:spPr>
            <a:xfrm>
              <a:off x="1763688" y="4869216"/>
              <a:ext cx="36000" cy="288000"/>
            </a:xfrm>
            <a:prstGeom prst="rect">
              <a:avLst/>
            </a:prstGeom>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hthoek 36"/>
            <p:cNvSpPr/>
            <p:nvPr/>
          </p:nvSpPr>
          <p:spPr>
            <a:xfrm>
              <a:off x="7308304" y="2133200"/>
              <a:ext cx="36000" cy="3024000"/>
            </a:xfrm>
            <a:prstGeom prst="rect">
              <a:avLst/>
            </a:prstGeom>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aphicFrame>
        <p:nvGraphicFramePr>
          <p:cNvPr id="42" name="Grafiek 41"/>
          <p:cNvGraphicFramePr/>
          <p:nvPr/>
        </p:nvGraphicFramePr>
        <p:xfrm>
          <a:off x="251520" y="404664"/>
          <a:ext cx="8568952" cy="547260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advClick="0" advTm="30000"/>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4E938924587458682F08C78234E7C" ma:contentTypeVersion="5" ma:contentTypeDescription="Create a new document." ma:contentTypeScope="" ma:versionID="3b33ebbfbfc63bee5726faa656ea17e0">
  <xsd:schema xmlns:xsd="http://www.w3.org/2001/XMLSchema" xmlns:xs="http://www.w3.org/2001/XMLSchema" xmlns:p="http://schemas.microsoft.com/office/2006/metadata/properties" xmlns:ns2="f21e94d2-4f44-49b5-a7d5-d61bafd18184" targetNamespace="http://schemas.microsoft.com/office/2006/metadata/properties" ma:root="true" ma:fieldsID="29d33dea85952ff1ac9a499630fc5db0" ns2:_="">
    <xsd:import namespace="f21e94d2-4f44-49b5-a7d5-d61bafd181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1e94d2-4f44-49b5-a7d5-d61bafd181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80ECE-F739-4D80-BD4C-2542789DD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1e94d2-4f44-49b5-a7d5-d61bafd181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9B1089-FECC-49E6-A80C-0948885E42D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12DEC1-A205-4F86-B1E9-A6396A6B4C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2842</TotalTime>
  <Words>3246</Words>
  <Application>Microsoft Office PowerPoint</Application>
  <PresentationFormat>On-screen Show (4:3)</PresentationFormat>
  <Paragraphs>803</Paragraphs>
  <Slides>45</Slides>
  <Notes>40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Office-thema</vt:lpstr>
      <vt:lpstr>PowerPoint Presentation</vt:lpstr>
      <vt:lpstr>PowerPoint Presentation</vt:lpstr>
      <vt:lpstr>2020 Update</vt:lpstr>
      <vt:lpstr>Index</vt:lpstr>
      <vt:lpstr>PowerPoint Presentation</vt:lpstr>
      <vt:lpstr>PowerPoint Presentation</vt:lpstr>
      <vt:lpstr>PowerPoint Presentation</vt:lpstr>
      <vt:lpstr>PowerPoint Presentation</vt:lpstr>
      <vt:lpstr>PowerPoint Presentation</vt:lpstr>
      <vt:lpstr>Age Sectors, Average price</vt:lpstr>
      <vt:lpstr>&amp; Financial Volumes</vt:lpstr>
      <vt:lpstr>PowerPoint Presentation</vt:lpstr>
      <vt:lpstr>Inflation decoupled sector volumes</vt:lpstr>
      <vt:lpstr>Conclusion 1.</vt:lpstr>
      <vt:lpstr>Labor participation &amp; Labor factor</vt:lpstr>
      <vt:lpstr>Labor Participation</vt:lpstr>
      <vt:lpstr>Labor Participation</vt:lpstr>
      <vt:lpstr>Unemployment</vt:lpstr>
      <vt:lpstr>Labor Participation %</vt:lpstr>
      <vt:lpstr>Labor Factor</vt:lpstr>
      <vt:lpstr>Labor wish NL</vt:lpstr>
      <vt:lpstr>Conclusion 2.</vt:lpstr>
      <vt:lpstr>PowerPoint Presentation</vt:lpstr>
      <vt:lpstr>Conclusion 3.</vt:lpstr>
      <vt:lpstr>Impact from currency free labor</vt:lpstr>
      <vt:lpstr>Impact from Currency Free Labor</vt:lpstr>
      <vt:lpstr>Fix ten global rates for labor value exchange:</vt:lpstr>
      <vt:lpstr>Conclusion 4.</vt:lpstr>
      <vt:lpstr>Axes and Taxes</vt:lpstr>
      <vt:lpstr>Regular taxation for all jobs</vt:lpstr>
      <vt:lpstr>Priority and Scarcity Reward</vt:lpstr>
      <vt:lpstr>Conclusion 5.</vt:lpstr>
      <vt:lpstr>Wage Share ex Banking</vt:lpstr>
      <vt:lpstr>Governments in charge</vt:lpstr>
      <vt:lpstr>Tooling</vt:lpstr>
      <vt:lpstr>Conclusion 6.</vt:lpstr>
      <vt:lpstr>Resources value</vt:lpstr>
      <vt:lpstr>FC-MEST &amp; Trade Skills value</vt:lpstr>
      <vt:lpstr>Field value</vt:lpstr>
      <vt:lpstr>Conclusion 7.</vt:lpstr>
      <vt:lpstr>Conclusion Summary</vt:lpstr>
      <vt:lpstr>To set free children and Elder</vt:lpstr>
      <vt:lpstr>It’s worth doing the recovery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Wealth, Labor, &amp; Finance</dc:title>
  <dc:creator>Emile van Essen</dc:creator>
  <cp:lastModifiedBy>Emile van Essen</cp:lastModifiedBy>
  <cp:revision>394</cp:revision>
  <dcterms:created xsi:type="dcterms:W3CDTF">2014-11-02T16:44:52Z</dcterms:created>
  <dcterms:modified xsi:type="dcterms:W3CDTF">2020-12-07T15:18:30Z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0x010100E7B4E938924587458682F08C78234E7C</vt:lpwstr>
  </property>
</Properties>
</file>